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12" r:id="rId4"/>
    <p:sldId id="311" r:id="rId5"/>
    <p:sldId id="341" r:id="rId6"/>
    <p:sldId id="314" r:id="rId7"/>
    <p:sldId id="258" r:id="rId8"/>
    <p:sldId id="331" r:id="rId9"/>
    <p:sldId id="259" r:id="rId10"/>
    <p:sldId id="281" r:id="rId11"/>
    <p:sldId id="282" r:id="rId12"/>
    <p:sldId id="283" r:id="rId13"/>
    <p:sldId id="284" r:id="rId14"/>
    <p:sldId id="285" r:id="rId15"/>
    <p:sldId id="287" r:id="rId16"/>
    <p:sldId id="288" r:id="rId17"/>
    <p:sldId id="345" r:id="rId18"/>
    <p:sldId id="346" r:id="rId19"/>
    <p:sldId id="347" r:id="rId20"/>
    <p:sldId id="348" r:id="rId21"/>
    <p:sldId id="349" r:id="rId22"/>
    <p:sldId id="351" r:id="rId23"/>
    <p:sldId id="352" r:id="rId24"/>
    <p:sldId id="353" r:id="rId25"/>
    <p:sldId id="316" r:id="rId26"/>
    <p:sldId id="317" r:id="rId27"/>
    <p:sldId id="318" r:id="rId28"/>
    <p:sldId id="319" r:id="rId29"/>
    <p:sldId id="344" r:id="rId30"/>
    <p:sldId id="323" r:id="rId31"/>
    <p:sldId id="324" r:id="rId32"/>
    <p:sldId id="325" r:id="rId33"/>
    <p:sldId id="328" r:id="rId34"/>
    <p:sldId id="326" r:id="rId35"/>
    <p:sldId id="327" r:id="rId36"/>
    <p:sldId id="330" r:id="rId37"/>
    <p:sldId id="333" r:id="rId38"/>
    <p:sldId id="334" r:id="rId39"/>
    <p:sldId id="335" r:id="rId40"/>
    <p:sldId id="336" r:id="rId41"/>
    <p:sldId id="337" r:id="rId42"/>
    <p:sldId id="332" r:id="rId43"/>
    <p:sldId id="340" r:id="rId44"/>
    <p:sldId id="338" r:id="rId45"/>
    <p:sldId id="280" r:id="rId4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66" d="100"/>
          <a:sy n="66" d="100"/>
        </p:scale>
        <p:origin x="-63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3" name="直接连接符 12"/>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29" name="标题 28"/>
          <p:cNvSpPr>
            <a:spLocks noGrp="1"/>
          </p:cNvSpPr>
          <p:nvPr>
            <p:ph type="ctrTitle"/>
          </p:nvPr>
        </p:nvSpPr>
        <p:spPr>
          <a:xfrm>
            <a:off x="381000" y="4853411"/>
            <a:ext cx="8458200" cy="1222375"/>
          </a:xfrm>
        </p:spPr>
        <p:txBody>
          <a:bodyPr anchor="t"/>
          <a:lstStyle/>
          <a:p>
            <a:pPr fontAlgn="base"/>
            <a:r>
              <a:rPr lang="zh-CN" altLang="en-US" strike="noStrike" noProof="1" smtClean="0"/>
              <a:t>单击此处编辑母版标题样式</a:t>
            </a:r>
            <a:endParaRPr lang="en-US" strike="noStrike" noProof="1"/>
          </a:p>
        </p:txBody>
      </p:sp>
      <p:sp>
        <p:nvSpPr>
          <p:cNvPr id="9" name="副标题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fontAlgn="base"/>
            <a:r>
              <a:rPr lang="zh-CN" altLang="en-US" strike="noStrike" noProof="1" smtClean="0"/>
              <a:t>单击此处编辑母版副标题样式</a:t>
            </a:r>
            <a:endParaRPr lang="en-US" strike="noStrike" noProof="1"/>
          </a:p>
        </p:txBody>
      </p:sp>
      <p:sp>
        <p:nvSpPr>
          <p:cNvPr id="14" name="日期占位符 15"/>
          <p:cNvSpPr>
            <a:spLocks noGrp="1"/>
          </p:cNvSpPr>
          <p:nvPr>
            <p:ph type="dt" sz="half" idx="2"/>
          </p:nvPr>
        </p:nvSpPr>
        <p:spPr>
          <a:xfrm>
            <a:off x="6477000" y="76200"/>
            <a:ext cx="2514600" cy="288925"/>
          </a:xfrm>
          <a:prstGeom prst="rect">
            <a:avLst/>
          </a:prstGeom>
        </p:spPr>
        <p:txBody>
          <a:bodyPr vert="horz"/>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5" name="页脚占位符 1"/>
          <p:cNvSpPr>
            <a:spLocks noGrp="1"/>
          </p:cNvSpPr>
          <p:nvPr>
            <p:ph type="ftr" sz="quarter" idx="3"/>
          </p:nvPr>
        </p:nvSpPr>
        <p:spPr>
          <a:xfrm>
            <a:off x="3124200" y="76200"/>
            <a:ext cx="3352800" cy="288925"/>
          </a:xfrm>
          <a:prstGeom prst="rect">
            <a:avLst/>
          </a:prstGeom>
        </p:spPr>
        <p:txBody>
          <a:bodyPr vert="horz"/>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6" name="灯片编号占位符 14"/>
          <p:cNvSpPr>
            <a:spLocks noGrp="1"/>
          </p:cNvSpPr>
          <p:nvPr>
            <p:ph type="sldNum" sz="quarter" idx="4"/>
          </p:nvPr>
        </p:nvSpPr>
        <p:spPr>
          <a:xfrm>
            <a:off x="8229600" y="6473825"/>
            <a:ext cx="758825" cy="247650"/>
          </a:xfrm>
          <a:prstGeom prst="rect">
            <a:avLst/>
          </a:prstGeom>
        </p:spPr>
        <p:txBody>
          <a:bodyPr vert="horz"/>
          <a:p>
            <a:pPr algn="r" fontAlgn="base"/>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latin typeface="Tahoma" panose="020B060403050404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6"/>
            <a:ext cx="1828800" cy="5851525"/>
          </a:xfrm>
        </p:spPr>
        <p:txBody>
          <a:bodyPr vert="eaVert"/>
          <a:lstStyle/>
          <a:p>
            <a:pPr fontAlgn="base"/>
            <a:r>
              <a:rPr lang="zh-CN" altLang="en-US" strike="noStrike" noProof="1" smtClean="0"/>
              <a:t>单击此处编辑母版标题样式</a:t>
            </a:r>
            <a:endParaRPr lang="en-US" strike="noStrike" noProof="1"/>
          </a:p>
        </p:txBody>
      </p:sp>
      <p:sp>
        <p:nvSpPr>
          <p:cNvPr id="3" name="竖排文字占位符 2"/>
          <p:cNvSpPr>
            <a:spLocks noGrp="1"/>
          </p:cNvSpPr>
          <p:nvPr>
            <p:ph type="body" orient="vert" idx="1"/>
          </p:nvPr>
        </p:nvSpPr>
        <p:spPr>
          <a:xfrm>
            <a:off x="457200" y="549276"/>
            <a:ext cx="624840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13" name="日期占位符 3"/>
          <p:cNvSpPr>
            <a:spLocks noGrp="1"/>
          </p:cNvSpPr>
          <p:nvPr>
            <p:ph type="dt" sz="half" idx="2"/>
          </p:nvPr>
        </p:nvSpPr>
        <p:spPr>
          <a:xfrm>
            <a:off x="6477000" y="76200"/>
            <a:ext cx="2514600" cy="288925"/>
          </a:xfrm>
          <a:prstGeom prst="rect">
            <a:avLst/>
          </a:prstGeom>
        </p:spPr>
        <p:txBody>
          <a:bodyPr vert="horz"/>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76200"/>
            <a:ext cx="3352800" cy="288925"/>
          </a:xfrm>
          <a:prstGeom prst="rect">
            <a:avLst/>
          </a:prstGeom>
        </p:spPr>
        <p:txBody>
          <a:bodyPr vert="horz"/>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8229600" y="6477000"/>
            <a:ext cx="762000" cy="244475"/>
          </a:xfrm>
          <a:prstGeom prst="rect">
            <a:avLst/>
          </a:prstGeom>
        </p:spPr>
        <p:txBody>
          <a:bodyPr vert="horz"/>
          <a:p>
            <a:pPr algn="r" fontAlgn="base"/>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27" name="内容占位符 26"/>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13" name="日期占位符 24"/>
          <p:cNvSpPr>
            <a:spLocks noGrp="1"/>
          </p:cNvSpPr>
          <p:nvPr>
            <p:ph type="dt" sz="half" idx="2"/>
          </p:nvPr>
        </p:nvSpPr>
        <p:spPr>
          <a:xfrm>
            <a:off x="6477000" y="76200"/>
            <a:ext cx="2514600" cy="288925"/>
          </a:xfrm>
          <a:prstGeom prst="rect">
            <a:avLst/>
          </a:prstGeom>
        </p:spPr>
        <p:txBody>
          <a:bodyPr vert="horz"/>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4" name="页脚占位符 18"/>
          <p:cNvSpPr>
            <a:spLocks noGrp="1"/>
          </p:cNvSpPr>
          <p:nvPr>
            <p:ph type="ftr" sz="quarter" idx="3"/>
          </p:nvPr>
        </p:nvSpPr>
        <p:spPr>
          <a:xfrm>
            <a:off x="3581400" y="76200"/>
            <a:ext cx="2895600" cy="288925"/>
          </a:xfrm>
          <a:prstGeom prst="rect">
            <a:avLst/>
          </a:prstGeom>
        </p:spPr>
        <p:txBody>
          <a:bodyPr vert="horz"/>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5" name="灯片编号占位符 15"/>
          <p:cNvSpPr>
            <a:spLocks noGrp="1"/>
          </p:cNvSpPr>
          <p:nvPr>
            <p:ph type="sldNum" sz="quarter" idx="4"/>
          </p:nvPr>
        </p:nvSpPr>
        <p:spPr>
          <a:xfrm>
            <a:off x="8229600" y="6473825"/>
            <a:ext cx="758825" cy="247650"/>
          </a:xfrm>
          <a:prstGeom prst="rect">
            <a:avLst/>
          </a:prstGeom>
        </p:spPr>
        <p:txBody>
          <a:bodyPr vert="horz"/>
          <a:p>
            <a:pPr algn="r" fontAlgn="base"/>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3" name="直接连接符 12"/>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fontAlgn="base"/>
            <a:r>
              <a:rPr lang="zh-CN" altLang="en-US" strike="noStrike" noProof="1" smtClean="0"/>
              <a:t>单击此处编辑母版文本样式</a:t>
            </a:r>
            <a:endParaRPr lang="zh-CN" altLang="en-US" strike="noStrike" noProof="1" smtClean="0"/>
          </a:p>
        </p:txBody>
      </p:sp>
      <p:sp>
        <p:nvSpPr>
          <p:cNvPr id="8" name="标题 7"/>
          <p:cNvSpPr>
            <a:spLocks noGrp="1"/>
          </p:cNvSpPr>
          <p:nvPr>
            <p:ph type="title"/>
          </p:nvPr>
        </p:nvSpPr>
        <p:spPr>
          <a:xfrm>
            <a:off x="180475" y="2947085"/>
            <a:ext cx="8686800" cy="1184825"/>
          </a:xfrm>
        </p:spPr>
        <p:txBody>
          <a:bodyPr rtlCol="0" anchor="t"/>
          <a:lstStyle>
            <a:lvl1pPr algn="r">
              <a:defRPr/>
            </a:lvl1pPr>
          </a:lstStyle>
          <a:p>
            <a:pPr fontAlgn="base"/>
            <a:r>
              <a:rPr lang="zh-CN" altLang="en-US" strike="noStrike" noProof="1" smtClean="0"/>
              <a:t>单击此处编辑母版标题样式</a:t>
            </a:r>
            <a:endParaRPr lang="en-US" strike="noStrike" noProof="1"/>
          </a:p>
        </p:txBody>
      </p:sp>
      <p:sp>
        <p:nvSpPr>
          <p:cNvPr id="14" name="日期占位符 18"/>
          <p:cNvSpPr>
            <a:spLocks noGrp="1"/>
          </p:cNvSpPr>
          <p:nvPr>
            <p:ph type="dt" sz="half" idx="2"/>
          </p:nvPr>
        </p:nvSpPr>
        <p:spPr>
          <a:xfrm>
            <a:off x="6477000" y="76200"/>
            <a:ext cx="2514600" cy="288925"/>
          </a:xfrm>
          <a:prstGeom prst="rect">
            <a:avLst/>
          </a:prstGeom>
        </p:spPr>
        <p:txBody>
          <a:bodyPr vert="horz"/>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5" name="页脚占位符 10"/>
          <p:cNvSpPr>
            <a:spLocks noGrp="1"/>
          </p:cNvSpPr>
          <p:nvPr>
            <p:ph type="ftr" sz="quarter" idx="3"/>
          </p:nvPr>
        </p:nvSpPr>
        <p:spPr>
          <a:xfrm>
            <a:off x="3124200" y="76200"/>
            <a:ext cx="3352800" cy="288925"/>
          </a:xfrm>
          <a:prstGeom prst="rect">
            <a:avLst/>
          </a:prstGeom>
        </p:spPr>
        <p:txBody>
          <a:bodyPr vert="horz"/>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6" name="灯片编号占位符 15"/>
          <p:cNvSpPr>
            <a:spLocks noGrp="1"/>
          </p:cNvSpPr>
          <p:nvPr>
            <p:ph type="sldNum" sz="quarter" idx="4"/>
          </p:nvPr>
        </p:nvSpPr>
        <p:spPr>
          <a:xfrm>
            <a:off x="8229600" y="6477000"/>
            <a:ext cx="762000" cy="244475"/>
          </a:xfrm>
          <a:prstGeom prst="rect">
            <a:avLst/>
          </a:prstGeom>
        </p:spPr>
        <p:txBody>
          <a:bodyPr vert="horz"/>
          <a:p>
            <a:pPr algn="r" fontAlgn="base"/>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pPr fontAlgn="base"/>
            <a:r>
              <a:rPr lang="zh-CN" altLang="en-US" strike="noStrike" noProof="1" smtClean="0"/>
              <a:t>单击此处编辑母版标题样式</a:t>
            </a:r>
            <a:endParaRPr lang="en-US" strike="noStrike" noProof="1"/>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latin typeface="Tahoma"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直接连接符 12"/>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29" name="标题 28"/>
          <p:cNvSpPr>
            <a:spLocks noGrp="1"/>
          </p:cNvSpPr>
          <p:nvPr>
            <p:ph type="title"/>
          </p:nvPr>
        </p:nvSpPr>
        <p:spPr>
          <a:xfrm>
            <a:off x="304800" y="5410200"/>
            <a:ext cx="8610600" cy="882650"/>
          </a:xfrm>
        </p:spPr>
        <p:txBody>
          <a:bodyPr/>
          <a:lstStyle>
            <a:lvl1pPr>
              <a:defRPr/>
            </a:lvl1pPr>
          </a:lstStyle>
          <a:p>
            <a:pPr fontAlgn="base"/>
            <a:r>
              <a:rPr lang="zh-CN" altLang="en-US" strike="noStrike" noProof="1" smtClean="0"/>
              <a:t>单击此处编辑母版标题样式</a:t>
            </a:r>
            <a:endParaRPr lang="en-US" strike="noStrike" noProof="1"/>
          </a:p>
        </p:txBody>
      </p:sp>
      <p:sp>
        <p:nvSpPr>
          <p:cNvPr id="13" name="文本占位符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fontAlgn="base"/>
            <a:r>
              <a:rPr lang="zh-CN" altLang="en-US" strike="noStrike" noProof="1" smtClean="0"/>
              <a:t>单击此处编辑母版文本样式</a:t>
            </a:r>
            <a:endParaRPr lang="zh-CN" altLang="en-US" strike="noStrike" noProof="1" smtClean="0"/>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28" name="内容占位符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14" name="日期占位符 9"/>
          <p:cNvSpPr>
            <a:spLocks noGrp="1"/>
          </p:cNvSpPr>
          <p:nvPr>
            <p:ph type="dt" sz="half" idx="12"/>
          </p:nvPr>
        </p:nvSpPr>
        <p:spPr>
          <a:xfrm>
            <a:off x="6477000" y="76200"/>
            <a:ext cx="2514600" cy="288925"/>
          </a:xfrm>
          <a:prstGeom prst="rect">
            <a:avLst/>
          </a:prstGeom>
        </p:spPr>
        <p:txBody>
          <a:bodyPr vert="horz"/>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5" name="页脚占位符 5"/>
          <p:cNvSpPr>
            <a:spLocks noGrp="1"/>
          </p:cNvSpPr>
          <p:nvPr>
            <p:ph type="ftr" sz="quarter" idx="13"/>
          </p:nvPr>
        </p:nvSpPr>
        <p:spPr>
          <a:xfrm>
            <a:off x="3124200" y="76200"/>
            <a:ext cx="3352800" cy="288925"/>
          </a:xfrm>
          <a:prstGeom prst="rect">
            <a:avLst/>
          </a:prstGeom>
        </p:spPr>
        <p:txBody>
          <a:bodyPr vert="horz"/>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6" name="灯片编号占位符 6"/>
          <p:cNvSpPr>
            <a:spLocks noGrp="1"/>
          </p:cNvSpPr>
          <p:nvPr>
            <p:ph type="sldNum" sz="quarter" idx="14"/>
          </p:nvPr>
        </p:nvSpPr>
        <p:spPr>
          <a:xfrm>
            <a:off x="8229600" y="6477000"/>
            <a:ext cx="762000" cy="247650"/>
          </a:xfrm>
          <a:prstGeom prst="rect">
            <a:avLst/>
          </a:prstGeom>
        </p:spPr>
        <p:txBody>
          <a:bodyPr vert="horz"/>
          <a:p>
            <a:pPr algn="r" fontAlgn="base"/>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pPr fontAlgn="base"/>
            <a:r>
              <a:rPr lang="zh-CN" altLang="en-US" strike="noStrike" noProof="1" smtClean="0"/>
              <a:t>单击此处编辑母版标题样式</a:t>
            </a:r>
            <a:endParaRPr lang="en-US" strike="noStrike" noProof="1"/>
          </a:p>
        </p:txBody>
      </p:sp>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latin typeface="Tahoma"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3" name="日期占位符 2"/>
          <p:cNvSpPr>
            <a:spLocks noGrp="1"/>
          </p:cNvSpPr>
          <p:nvPr>
            <p:ph type="dt" sz="half" idx="2"/>
          </p:nvPr>
        </p:nvSpPr>
        <p:spPr>
          <a:xfrm>
            <a:off x="6477000" y="76200"/>
            <a:ext cx="2514600" cy="288925"/>
          </a:xfrm>
          <a:prstGeom prst="rect">
            <a:avLst/>
          </a:prstGeom>
        </p:spPr>
        <p:txBody>
          <a:bodyPr vert="horz"/>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4" name="页脚占位符 23"/>
          <p:cNvSpPr>
            <a:spLocks noGrp="1"/>
          </p:cNvSpPr>
          <p:nvPr>
            <p:ph type="ftr" sz="quarter" idx="3"/>
          </p:nvPr>
        </p:nvSpPr>
        <p:spPr>
          <a:xfrm>
            <a:off x="3124200" y="76200"/>
            <a:ext cx="3352800" cy="288925"/>
          </a:xfrm>
          <a:prstGeom prst="rect">
            <a:avLst/>
          </a:prstGeom>
        </p:spPr>
        <p:txBody>
          <a:bodyPr vert="horz"/>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5" name="灯片编号占位符 6"/>
          <p:cNvSpPr>
            <a:spLocks noGrp="1"/>
          </p:cNvSpPr>
          <p:nvPr>
            <p:ph type="sldNum" sz="quarter" idx="4"/>
          </p:nvPr>
        </p:nvSpPr>
        <p:spPr>
          <a:xfrm>
            <a:off x="8229600" y="6477000"/>
            <a:ext cx="762000" cy="244475"/>
          </a:xfrm>
          <a:prstGeom prst="rect">
            <a:avLst/>
          </a:prstGeom>
        </p:spPr>
        <p:txBody>
          <a:bodyPr vert="horz"/>
          <a:p>
            <a:pPr algn="r" fontAlgn="base"/>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3" name="直接连接符 12"/>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12" name="标题 11"/>
          <p:cNvSpPr>
            <a:spLocks noGrp="1"/>
          </p:cNvSpPr>
          <p:nvPr>
            <p:ph type="title"/>
          </p:nvPr>
        </p:nvSpPr>
        <p:spPr>
          <a:xfrm>
            <a:off x="457200" y="5486400"/>
            <a:ext cx="8458200" cy="520700"/>
          </a:xfrm>
        </p:spPr>
        <p:txBody>
          <a:bodyPr/>
          <a:lstStyle>
            <a:lvl1pPr algn="l">
              <a:buNone/>
              <a:defRPr sz="2000" b="1"/>
            </a:lvl1pPr>
          </a:lstStyle>
          <a:p>
            <a:pPr fontAlgn="base"/>
            <a:r>
              <a:rPr lang="zh-CN" altLang="en-US" strike="noStrike" noProof="1" smtClean="0"/>
              <a:t>单击此处编辑母版标题样式</a:t>
            </a:r>
            <a:endParaRPr lang="en-US" strike="noStrike" noProof="1"/>
          </a:p>
        </p:txBody>
      </p:sp>
      <p:sp>
        <p:nvSpPr>
          <p:cNvPr id="26" name="文本占位符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fontAlgn="base"/>
            <a:r>
              <a:rPr lang="zh-CN" altLang="en-US" strike="noStrike" noProof="1" smtClean="0"/>
              <a:t>单击此处编辑母版文本样式</a:t>
            </a:r>
            <a:endParaRPr lang="zh-CN" altLang="en-US" strike="noStrike" noProof="1" smtClean="0"/>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2" name="日期占位符 24"/>
          <p:cNvSpPr>
            <a:spLocks noGrp="1"/>
          </p:cNvSpPr>
          <p:nvPr>
            <p:ph type="dt" sz="half" idx="12"/>
          </p:nvPr>
        </p:nvSpPr>
        <p:spPr>
          <a:xfrm>
            <a:off x="6477000" y="76200"/>
            <a:ext cx="2514600" cy="288925"/>
          </a:xfrm>
          <a:prstGeom prst="rect">
            <a:avLst/>
          </a:prstGeom>
        </p:spPr>
        <p:txBody>
          <a:bodyPr vert="horz"/>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5" name="页脚占位符 28"/>
          <p:cNvSpPr>
            <a:spLocks noGrp="1"/>
          </p:cNvSpPr>
          <p:nvPr>
            <p:ph type="ftr" sz="quarter" idx="3"/>
          </p:nvPr>
        </p:nvSpPr>
        <p:spPr>
          <a:xfrm>
            <a:off x="3124200" y="76200"/>
            <a:ext cx="3352800" cy="288925"/>
          </a:xfrm>
          <a:prstGeom prst="rect">
            <a:avLst/>
          </a:prstGeom>
        </p:spPr>
        <p:txBody>
          <a:bodyPr vert="horz"/>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6" name="灯片编号占位符 6"/>
          <p:cNvSpPr>
            <a:spLocks noGrp="1"/>
          </p:cNvSpPr>
          <p:nvPr>
            <p:ph type="sldNum" sz="quarter" idx="4"/>
          </p:nvPr>
        </p:nvSpPr>
        <p:spPr>
          <a:xfrm>
            <a:off x="8229600" y="6477000"/>
            <a:ext cx="762000" cy="244475"/>
          </a:xfrm>
          <a:prstGeom prst="rect">
            <a:avLst/>
          </a:prstGeom>
        </p:spPr>
        <p:txBody>
          <a:bodyPr vert="horz"/>
          <a:p>
            <a:pPr algn="r" fontAlgn="base"/>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itchFamily="18" charset="2"/>
              <a:buNone/>
              <a:defRPr/>
            </a:pPr>
            <a:r>
              <a:rPr kumimoji="0" lang="zh-CN" altLang="en-US" sz="3200" b="0" i="0" u="none" strike="noStrike" kern="1200" cap="none" spc="0" normalizeH="0" baseline="0" noProof="0" smtClean="0">
                <a:ln>
                  <a:noFill/>
                </a:ln>
                <a:solidFill>
                  <a:schemeClr val="tx2"/>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17" name="标题 16"/>
          <p:cNvSpPr>
            <a:spLocks noGrp="1"/>
          </p:cNvSpPr>
          <p:nvPr>
            <p:ph type="title"/>
          </p:nvPr>
        </p:nvSpPr>
        <p:spPr>
          <a:xfrm>
            <a:off x="381000" y="4993760"/>
            <a:ext cx="5867400" cy="522288"/>
          </a:xfrm>
        </p:spPr>
        <p:txBody>
          <a:bodyPr/>
          <a:lstStyle>
            <a:lvl1pPr algn="l">
              <a:buNone/>
              <a:defRPr sz="2000" b="1"/>
            </a:lvl1pPr>
          </a:lstStyle>
          <a:p>
            <a:pPr fontAlgn="base"/>
            <a:r>
              <a:rPr lang="zh-CN" altLang="en-US" strike="noStrike" noProof="1" smtClean="0"/>
              <a:t>单击此处编辑母版标题样式</a:t>
            </a:r>
            <a:endParaRPr lang="en-US" strike="noStrike" noProof="1"/>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fontAlgn="base"/>
            <a:r>
              <a:rPr lang="zh-CN" altLang="en-US" strike="noStrike" noProof="1" smtClean="0"/>
              <a:t>单击此处编辑母版文本样式</a:t>
            </a:r>
            <a:endParaRPr lang="zh-CN" altLang="en-US" strike="noStrike" noProof="1" smtClean="0"/>
          </a:p>
        </p:txBody>
      </p:sp>
      <p:sp>
        <p:nvSpPr>
          <p:cNvPr id="2" name="日期占位符 6"/>
          <p:cNvSpPr>
            <a:spLocks noGrp="1"/>
          </p:cNvSpPr>
          <p:nvPr>
            <p:ph type="dt" sz="half" idx="12"/>
          </p:nvPr>
        </p:nvSpPr>
        <p:spPr>
          <a:xfrm>
            <a:off x="6477000" y="76200"/>
            <a:ext cx="2514600" cy="288925"/>
          </a:xfrm>
          <a:prstGeom prst="rect">
            <a:avLst/>
          </a:prstGeom>
        </p:spPr>
        <p:txBody>
          <a:bodyPr vert="horz"/>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76200"/>
            <a:ext cx="3352800" cy="288925"/>
          </a:xfrm>
          <a:prstGeom prst="rect">
            <a:avLst/>
          </a:prstGeom>
        </p:spPr>
        <p:txBody>
          <a:bodyPr vert="horz"/>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15" name="灯片编号占位符 30"/>
          <p:cNvSpPr>
            <a:spLocks noGrp="1"/>
          </p:cNvSpPr>
          <p:nvPr>
            <p:ph type="sldNum" sz="quarter" idx="4"/>
          </p:nvPr>
        </p:nvSpPr>
        <p:spPr>
          <a:xfrm>
            <a:off x="8229600" y="6477000"/>
            <a:ext cx="762000" cy="244475"/>
          </a:xfrm>
          <a:prstGeom prst="rect">
            <a:avLst/>
          </a:prstGeom>
        </p:spPr>
        <p:txBody>
          <a:bodyPr vert="horz"/>
          <a:p>
            <a:pPr algn="r" fontAlgn="base"/>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3">
        <a:schemeClr val="bg2"/>
      </p:bgRef>
    </p:bg>
    <p:spTree>
      <p:nvGrpSpPr>
        <p:cNvPr id="1" name=""/>
        <p:cNvGrpSpPr/>
        <p:nvPr/>
      </p:nvGrpSpPr>
      <p:grpSpPr/>
      <p:sp>
        <p:nvSpPr>
          <p:cNvPr id="7" name="直接连接符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1027" name="文本占位符 7"/>
          <p:cNvSpPr>
            <a:spLocks noGrp="1"/>
          </p:cNvSpPr>
          <p:nvPr>
            <p:ph type="body"/>
          </p:nvPr>
        </p:nvSpPr>
        <p:spPr>
          <a:xfrm>
            <a:off x="304800" y="1554163"/>
            <a:ext cx="8686800" cy="4525962"/>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accent1">
                  <a:shade val="75000"/>
                </a:schemeClr>
              </a:solidFill>
              <a:effectLst/>
              <a:uLnTx/>
              <a:uFillTx/>
              <a:latin typeface="Tahoma" panose="020B0604030504040204" pitchFamily="34" charset="0"/>
              <a:ea typeface="宋体" panose="02010600030101010101" pitchFamily="2" charset="-122"/>
              <a:cs typeface="+mn-cs"/>
            </a:endParaRPr>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a:defRPr sz="1200">
                <a:solidFill>
                  <a:srgbClr val="D38E27"/>
                </a:solidFill>
              </a:defRPr>
            </a:lvl1pPr>
          </a:lstStyle>
          <a:p>
            <a:pPr lvl="0" eaLnBrk="1" fontAlgn="base" hangingPunct="1"/>
            <a:fld id="{9A0DB2DC-4C9A-4742-B13C-FB6460FD3503}" type="slidenum">
              <a:rPr lang="zh-CN" altLang="zh-CN" strike="noStrike" noProof="1" dirty="0">
                <a:latin typeface="Tahoma" panose="020B0604030504040204" pitchFamily="34" charset="0"/>
                <a:ea typeface="宋体" panose="02010600030101010101" pitchFamily="2" charset="-122"/>
                <a:cs typeface="+mn-cs"/>
              </a:rPr>
            </a:fld>
            <a:endParaRPr lang="zh-CN" altLang="zh-CN" strike="noStrike" noProof="1" dirty="0">
              <a:latin typeface="Tahoma" panose="020B0604030504040204" pitchFamily="34" charset="0"/>
            </a:endParaRPr>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pPr fontAlgn="base"/>
            <a:r>
              <a:rPr lang="zh-CN" altLang="en-US" strike="noStrike" noProof="1" smtClean="0"/>
              <a:t>单击此处编辑母版标题样式</a:t>
            </a:r>
            <a:endParaRPr lang="en-US" strike="noStrike" noProof="1"/>
          </a:p>
        </p:txBody>
      </p:sp>
      <p:sp>
        <p:nvSpPr>
          <p:cNvPr id="9" name="直接连接符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12" name="直接连接符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anose="020B0603020102020204" pitchFamily="34" charset="0"/>
          <a:ea typeface="隶书" pitchFamily="49" charset="-122"/>
        </a:defRPr>
      </a:lvl2pPr>
      <a:lvl3pPr algn="l" rtl="0" fontAlgn="base">
        <a:spcBef>
          <a:spcPct val="0"/>
        </a:spcBef>
        <a:spcAft>
          <a:spcPct val="0"/>
        </a:spcAft>
        <a:defRPr sz="3600">
          <a:solidFill>
            <a:schemeClr val="tx2"/>
          </a:solidFill>
          <a:latin typeface="Franklin Gothic Medium" panose="020B0603020102020204" pitchFamily="34" charset="0"/>
          <a:ea typeface="隶书" pitchFamily="49" charset="-122"/>
        </a:defRPr>
      </a:lvl3pPr>
      <a:lvl4pPr algn="l" rtl="0" fontAlgn="base">
        <a:spcBef>
          <a:spcPct val="0"/>
        </a:spcBef>
        <a:spcAft>
          <a:spcPct val="0"/>
        </a:spcAft>
        <a:defRPr sz="3600">
          <a:solidFill>
            <a:schemeClr val="tx2"/>
          </a:solidFill>
          <a:latin typeface="Franklin Gothic Medium" panose="020B0603020102020204" pitchFamily="34" charset="0"/>
          <a:ea typeface="隶书" pitchFamily="49" charset="-122"/>
        </a:defRPr>
      </a:lvl4pPr>
      <a:lvl5pPr algn="l" rtl="0" fontAlgn="base">
        <a:spcBef>
          <a:spcPct val="0"/>
        </a:spcBef>
        <a:spcAft>
          <a:spcPct val="0"/>
        </a:spcAft>
        <a:defRPr sz="3600">
          <a:solidFill>
            <a:schemeClr val="tx2"/>
          </a:solidFill>
          <a:latin typeface="Franklin Gothic Medium" panose="020B0603020102020204" pitchFamily="34" charset="0"/>
          <a:ea typeface="隶书" pitchFamily="49" charset="-122"/>
        </a:defRPr>
      </a:lvl5pPr>
      <a:lvl6pPr marL="457200" algn="l" rtl="0" fontAlgn="base">
        <a:spcBef>
          <a:spcPct val="0"/>
        </a:spcBef>
        <a:spcAft>
          <a:spcPct val="0"/>
        </a:spcAft>
        <a:defRPr sz="3600">
          <a:solidFill>
            <a:schemeClr val="tx2"/>
          </a:solidFill>
          <a:latin typeface="Franklin Gothic Medium" panose="020B0603020102020204" pitchFamily="34" charset="0"/>
          <a:ea typeface="隶书" pitchFamily="49" charset="-122"/>
        </a:defRPr>
      </a:lvl6pPr>
      <a:lvl7pPr marL="914400" algn="l" rtl="0" fontAlgn="base">
        <a:spcBef>
          <a:spcPct val="0"/>
        </a:spcBef>
        <a:spcAft>
          <a:spcPct val="0"/>
        </a:spcAft>
        <a:defRPr sz="3600">
          <a:solidFill>
            <a:schemeClr val="tx2"/>
          </a:solidFill>
          <a:latin typeface="Franklin Gothic Medium" panose="020B0603020102020204" pitchFamily="34" charset="0"/>
          <a:ea typeface="隶书" pitchFamily="49" charset="-122"/>
        </a:defRPr>
      </a:lvl7pPr>
      <a:lvl8pPr marL="1371600" algn="l" rtl="0" fontAlgn="base">
        <a:spcBef>
          <a:spcPct val="0"/>
        </a:spcBef>
        <a:spcAft>
          <a:spcPct val="0"/>
        </a:spcAft>
        <a:defRPr sz="3600">
          <a:solidFill>
            <a:schemeClr val="tx2"/>
          </a:solidFill>
          <a:latin typeface="Franklin Gothic Medium" panose="020B0603020102020204" pitchFamily="34" charset="0"/>
          <a:ea typeface="隶书" pitchFamily="49" charset="-122"/>
        </a:defRPr>
      </a:lvl8pPr>
      <a:lvl9pPr marL="1828800" algn="l" rtl="0" fontAlgn="base">
        <a:spcBef>
          <a:spcPct val="0"/>
        </a:spcBef>
        <a:spcAft>
          <a:spcPct val="0"/>
        </a:spcAft>
        <a:defRPr sz="3600">
          <a:solidFill>
            <a:schemeClr val="tx2"/>
          </a:solidFill>
          <a:latin typeface="Franklin Gothic Medium" panose="020B0603020102020204" pitchFamily="34" charset="0"/>
          <a:ea typeface="隶书" pitchFamily="49" charset="-122"/>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noChangeArrowheads="1"/>
          </p:cNvSpPr>
          <p:nvPr>
            <p:ph type="ctrTitle"/>
          </p:nvPr>
        </p:nvSpPr>
        <p:spPr>
          <a:xfrm>
            <a:off x="539750" y="1412346"/>
            <a:ext cx="8458200" cy="1222375"/>
          </a:xfrm>
          <a:noFill/>
          <a:ln>
            <a:noFill/>
          </a:ln>
          <a:effectLst/>
          <a:scene3d>
            <a:camera prst="orthographicFront"/>
            <a:lightRig rig="balanced" dir="t"/>
          </a:scene3d>
          <a:sp3d prstMaterial="plastic"/>
        </p:spPr>
        <p:txBody>
          <a:bodyPr vert="horz" anchor="t">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sz="49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食物中毒的预防与控制</a:t>
            </a:r>
            <a:b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br>
            <a:endPar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075" name="Rectangle 3"/>
          <p:cNvSpPr>
            <a:spLocks noGrp="1" noChangeArrowheads="1"/>
          </p:cNvSpPr>
          <p:nvPr>
            <p:ph type="subTitle" idx="1"/>
          </p:nvPr>
        </p:nvSpPr>
        <p:spPr>
          <a:xfrm>
            <a:off x="5435600" y="5300663"/>
            <a:ext cx="3124200" cy="914400"/>
          </a:xfrm>
        </p:spPr>
        <p:txBody>
          <a:bodyPr vert="horz" wrap="square" lIns="91440" tIns="45720" rIns="91440" bIns="45720" numCol="1" anchor="b" anchorCtr="0" compatLnSpc="1">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defRPr/>
            </a:pPr>
            <a:r>
              <a:rPr kumimoji="0" lang="en-US" altLang="zh-CN" sz="2400" b="0" i="0" u="none" strike="noStrike" kern="1200" cap="none" spc="0" normalizeH="0" baseline="0" noProof="0" smtClean="0">
                <a:ln>
                  <a:noFill/>
                </a:ln>
                <a:solidFill>
                  <a:schemeClr val="tx2">
                    <a:shade val="75000"/>
                  </a:schemeClr>
                </a:solidFill>
                <a:effectLst/>
                <a:uLnTx/>
                <a:uFillTx/>
                <a:latin typeface="+mn-lt"/>
                <a:ea typeface="+mn-ea"/>
                <a:cs typeface="+mn-cs"/>
              </a:rPr>
              <a:t> </a:t>
            </a:r>
            <a:r>
              <a:rPr kumimoji="0" lang="zh-CN" sz="2000" b="0" i="0" u="none" strike="noStrike" kern="1200" cap="none" spc="0" normalizeH="0" baseline="0" noProof="0" smtClean="0">
                <a:ln>
                  <a:noFill/>
                </a:ln>
                <a:solidFill>
                  <a:schemeClr val="tx2">
                    <a:shade val="75000"/>
                  </a:schemeClr>
                </a:solidFill>
                <a:effectLst/>
                <a:uLnTx/>
                <a:uFillTx/>
                <a:latin typeface="楷体" panose="02010609060101010101" charset="-122"/>
                <a:ea typeface="楷体" panose="02010609060101010101" charset="-122"/>
                <a:cs typeface="+mn-cs"/>
              </a:rPr>
              <a:t>乐亭县市场监督管理局</a:t>
            </a:r>
            <a:endParaRPr kumimoji="0" lang="zh-CN" sz="2000" b="0" i="0" u="none" strike="noStrike" kern="1200" cap="none" spc="0" normalizeH="0" baseline="0" noProof="0" smtClean="0">
              <a:ln>
                <a:noFill/>
              </a:ln>
              <a:solidFill>
                <a:schemeClr val="tx2">
                  <a:shade val="75000"/>
                </a:schemeClr>
              </a:solidFill>
              <a:effectLst/>
              <a:uLnTx/>
              <a:uFillTx/>
              <a:latin typeface="楷体" panose="02010609060101010101" charset="-122"/>
              <a:ea typeface="楷体" panose="02010609060101010101"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defRPr/>
            </a:pPr>
            <a:r>
              <a:rPr kumimoji="0" lang="zh-CN" sz="2000" b="0" i="0" u="none" strike="noStrike" kern="1200" cap="none" spc="0" normalizeH="0" baseline="0" noProof="0" smtClean="0">
                <a:ln>
                  <a:noFill/>
                </a:ln>
                <a:solidFill>
                  <a:schemeClr val="tx2">
                    <a:shade val="75000"/>
                  </a:schemeClr>
                </a:solidFill>
                <a:effectLst/>
                <a:uLnTx/>
                <a:uFillTx/>
                <a:latin typeface="楷体" panose="02010609060101010101" charset="-122"/>
                <a:ea typeface="楷体" panose="02010609060101010101" charset="-122"/>
                <a:cs typeface="+mn-cs"/>
              </a:rPr>
              <a:t>食品餐饮安全监督管理科</a:t>
            </a:r>
            <a:endParaRPr kumimoji="0" lang="zh-CN" sz="2000" b="0" i="0" u="none" strike="noStrike" kern="1200" cap="none" spc="0" normalizeH="0" baseline="0" noProof="0" smtClean="0">
              <a:ln>
                <a:noFill/>
              </a:ln>
              <a:solidFill>
                <a:schemeClr val="tx2">
                  <a:shade val="75000"/>
                </a:schemeClr>
              </a:solidFill>
              <a:effectLst/>
              <a:uLnTx/>
              <a:uFillTx/>
              <a:latin typeface="楷体" panose="02010609060101010101" charset="-122"/>
              <a:ea typeface="楷体" panose="02010609060101010101" charset="-122"/>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a:spLocks noGrp="1" noChangeArrowheads="1"/>
          </p:cNvSpPr>
          <p:nvPr>
            <p:ph type="title"/>
          </p:nvPr>
        </p:nvSpPr>
        <p:spPr>
          <a:noFill/>
          <a:ln>
            <a:noFill/>
          </a:ln>
          <a:effectLst/>
          <a:scene3d>
            <a:camera prst="orthographicFront"/>
            <a:lightRig rig="balanced" dir="t"/>
          </a:scene3d>
          <a:sp3d prstMaterial="plastic"/>
        </p:spPr>
        <p:txBody>
          <a:bodyPr vert="horz"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t>三、分类</a:t>
            </a:r>
            <a:b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endPar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endParaRPr>
          </a:p>
        </p:txBody>
      </p:sp>
      <p:sp>
        <p:nvSpPr>
          <p:cNvPr id="19458" name="Rectangle 3"/>
          <p:cNvSpPr>
            <a:spLocks noGrp="1"/>
          </p:cNvSpPr>
          <p:nvPr>
            <p:ph idx="1"/>
          </p:nvPr>
        </p:nvSpPr>
        <p:spPr>
          <a:ln/>
        </p:spPr>
        <p:txBody>
          <a:bodyPr vert="horz" wrap="square" lIns="91440" tIns="45720" rIns="91440" bIns="45720" anchor="t" anchorCtr="0"/>
          <a:p>
            <a:pPr eaLnBrk="1" hangingPunct="1">
              <a:lnSpc>
                <a:spcPct val="90000"/>
              </a:lnSpc>
            </a:pPr>
            <a:r>
              <a:rPr lang="zh-CN" altLang="zh-CN" sz="3600" b="1" dirty="0"/>
              <a:t>㈡</a:t>
            </a:r>
            <a:r>
              <a:rPr lang="zh-CN" altLang="en-US" sz="3600" b="1" dirty="0"/>
              <a:t>真菌性食物中毒</a:t>
            </a:r>
            <a:endParaRPr lang="zh-CN" altLang="en-US" sz="3600" b="1" dirty="0"/>
          </a:p>
          <a:p>
            <a:pPr eaLnBrk="1" hangingPunct="1">
              <a:lnSpc>
                <a:spcPct val="90000"/>
              </a:lnSpc>
            </a:pPr>
            <a:r>
              <a:rPr lang="zh-CN" altLang="en-US" dirty="0"/>
              <a:t> </a:t>
            </a:r>
            <a:r>
              <a:rPr lang="zh-CN" altLang="en-US" sz="3600" dirty="0"/>
              <a:t>以霉菌及其毒素为代表 </a:t>
            </a:r>
            <a:endParaRPr lang="en-US" altLang="zh-CN" sz="3600"/>
          </a:p>
          <a:p>
            <a:pPr eaLnBrk="1" hangingPunct="1">
              <a:lnSpc>
                <a:spcPct val="90000"/>
              </a:lnSpc>
            </a:pPr>
            <a:r>
              <a:rPr lang="zh-CN" altLang="en-US" sz="3600" dirty="0"/>
              <a:t>霉菌毒素主要是指霉菌在其污染的食品中所产生的有毒代谢产物，有些可发生急性的食物中毒，有些霉菌少量长期的摄入可产生慢性潜在性的危害。</a:t>
            </a:r>
            <a:endParaRPr lang="zh-CN" altLang="en-US" sz="3600" dirty="0"/>
          </a:p>
          <a:p>
            <a:pPr eaLnBrk="1" hangingPunct="1">
              <a:lnSpc>
                <a:spcPct val="90000"/>
              </a:lnSpc>
            </a:pPr>
            <a:r>
              <a:rPr lang="zh-CN" altLang="en-US" sz="3600" dirty="0"/>
              <a:t> 常见霉变食品的食物中毒有霉变甘蔗中毒、霉变甘薯中毒等   </a:t>
            </a:r>
            <a:endParaRPr lang="zh-CN" alt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a:spLocks noGrp="1" noChangeArrowheads="1"/>
          </p:cNvSpPr>
          <p:nvPr>
            <p:ph type="title"/>
          </p:nvPr>
        </p:nvSpPr>
        <p:spPr>
          <a:noFill/>
          <a:ln>
            <a:noFill/>
          </a:ln>
          <a:effectLst/>
          <a:scene3d>
            <a:camera prst="orthographicFront"/>
            <a:lightRig rig="balanced" dir="t"/>
          </a:scene3d>
          <a:sp3d prstMaterial="plastic"/>
        </p:spPr>
        <p:txBody>
          <a:bodyPr vert="horz"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t>三、分类</a:t>
            </a:r>
            <a:b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endPar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endParaRPr>
          </a:p>
        </p:txBody>
      </p:sp>
      <p:sp>
        <p:nvSpPr>
          <p:cNvPr id="20482" name="Rectangle 3"/>
          <p:cNvSpPr>
            <a:spLocks noGrp="1"/>
          </p:cNvSpPr>
          <p:nvPr>
            <p:ph idx="1"/>
          </p:nvPr>
        </p:nvSpPr>
        <p:spPr>
          <a:ln/>
        </p:spPr>
        <p:txBody>
          <a:bodyPr vert="horz" wrap="square" lIns="91440" tIns="45720" rIns="91440" bIns="45720" anchor="t" anchorCtr="0"/>
          <a:p>
            <a:pPr algn="just" eaLnBrk="1" hangingPunct="1"/>
            <a:r>
              <a:rPr lang="zh-CN" altLang="zh-CN" b="1" dirty="0"/>
              <a:t>㈢</a:t>
            </a:r>
            <a:r>
              <a:rPr lang="zh-CN" altLang="en-US" b="1" dirty="0"/>
              <a:t>化学性食物中毒</a:t>
            </a:r>
            <a:endParaRPr lang="zh-CN" altLang="en-US" b="1" dirty="0"/>
          </a:p>
          <a:p>
            <a:pPr algn="just" eaLnBrk="1" hangingPunct="1"/>
            <a:r>
              <a:rPr lang="zh-CN" altLang="zh-CN" dirty="0"/>
              <a:t>      </a:t>
            </a:r>
            <a:r>
              <a:rPr lang="zh-CN" altLang="en-US" sz="3600" dirty="0"/>
              <a:t>化学性食物中毒是由于食用了受到有毒有害化学物质污染的食品所引起的。</a:t>
            </a:r>
            <a:endParaRPr lang="zh-CN" altLang="en-US" sz="3600" dirty="0"/>
          </a:p>
          <a:p>
            <a:pPr algn="just" eaLnBrk="1" hangingPunct="1"/>
            <a:r>
              <a:rPr lang="zh-CN" altLang="zh-CN" sz="3600" dirty="0"/>
              <a:t>      </a:t>
            </a:r>
            <a:r>
              <a:rPr lang="zh-CN" altLang="en-US" sz="3600" dirty="0"/>
              <a:t>如有机磷农药中毒、甲醇中毒以及油脂酸败引起的食物中毒等。</a:t>
            </a:r>
            <a:r>
              <a:rPr lang="zh-CN" altLang="en-US" dirty="0"/>
              <a:t> </a:t>
            </a:r>
            <a:endParaRPr lang="zh-CN" altLang="en-US" b="1" dirty="0"/>
          </a:p>
          <a:p>
            <a:pPr eaLnBrk="1" hangingPunct="1"/>
            <a:endParaRPr lang="zh-CN"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noChangeArrowheads="1"/>
          </p:cNvSpPr>
          <p:nvPr>
            <p:ph type="title"/>
          </p:nvPr>
        </p:nvSpPr>
        <p:spPr>
          <a:noFill/>
          <a:ln>
            <a:noFill/>
          </a:ln>
          <a:effectLst/>
          <a:scene3d>
            <a:camera prst="orthographicFront"/>
            <a:lightRig rig="balanced" dir="t"/>
          </a:scene3d>
          <a:sp3d prstMaterial="plastic"/>
        </p:spPr>
        <p:txBody>
          <a:bodyPr vert="horz"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t>三、分类</a:t>
            </a:r>
            <a:b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endPar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endParaRPr>
          </a:p>
        </p:txBody>
      </p:sp>
      <p:sp>
        <p:nvSpPr>
          <p:cNvPr id="21506" name="Rectangle 3"/>
          <p:cNvSpPr>
            <a:spLocks noGrp="1"/>
          </p:cNvSpPr>
          <p:nvPr>
            <p:ph idx="1"/>
          </p:nvPr>
        </p:nvSpPr>
        <p:spPr>
          <a:ln/>
        </p:spPr>
        <p:txBody>
          <a:bodyPr vert="horz" wrap="square" lIns="91440" tIns="45720" rIns="91440" bIns="45720" anchor="t" anchorCtr="0"/>
          <a:p>
            <a:pPr algn="just" eaLnBrk="1" hangingPunct="1">
              <a:lnSpc>
                <a:spcPct val="90000"/>
              </a:lnSpc>
            </a:pPr>
            <a:r>
              <a:rPr lang="zh-CN" altLang="zh-CN" b="1" dirty="0"/>
              <a:t>㈣</a:t>
            </a:r>
            <a:r>
              <a:rPr lang="zh-CN" altLang="en-US" b="1" dirty="0"/>
              <a:t>有毒动植物中毒</a:t>
            </a:r>
            <a:endParaRPr lang="zh-CN" altLang="en-US" b="1" dirty="0"/>
          </a:p>
          <a:p>
            <a:pPr eaLnBrk="1" hangingPunct="1">
              <a:lnSpc>
                <a:spcPct val="90000"/>
              </a:lnSpc>
            </a:pPr>
            <a:r>
              <a:rPr lang="zh-CN" altLang="zh-CN" b="1" dirty="0"/>
              <a:t>    </a:t>
            </a:r>
            <a:r>
              <a:rPr lang="zh-CN" altLang="en-US" sz="3600" dirty="0"/>
              <a:t>食用有毒的动物性和植物性食品引起的食物中毒称为有毒动植物中毒。</a:t>
            </a:r>
            <a:endParaRPr lang="zh-CN" altLang="en-US" sz="3600" dirty="0"/>
          </a:p>
          <a:p>
            <a:pPr eaLnBrk="1" hangingPunct="1">
              <a:lnSpc>
                <a:spcPct val="90000"/>
              </a:lnSpc>
            </a:pPr>
            <a:r>
              <a:rPr lang="zh-CN" altLang="zh-CN" sz="3600" dirty="0"/>
              <a:t>1</a:t>
            </a:r>
            <a:r>
              <a:rPr lang="zh-CN" altLang="en-US" sz="3600" dirty="0"/>
              <a:t>、食品本身含有有毒有害物质 </a:t>
            </a:r>
            <a:endParaRPr lang="zh-CN" altLang="en-US" sz="3600" dirty="0"/>
          </a:p>
          <a:p>
            <a:pPr eaLnBrk="1" hangingPunct="1">
              <a:lnSpc>
                <a:spcPct val="90000"/>
              </a:lnSpc>
            </a:pPr>
            <a:r>
              <a:rPr lang="zh-CN" altLang="zh-CN" sz="3600" dirty="0"/>
              <a:t>2</a:t>
            </a:r>
            <a:r>
              <a:rPr lang="zh-CN" altLang="en-US" sz="3600" dirty="0"/>
              <a:t>、保存不当产生有毒有害物质 </a:t>
            </a:r>
            <a:endParaRPr lang="zh-CN" altLang="en-US" sz="3600" dirty="0"/>
          </a:p>
          <a:p>
            <a:pPr eaLnBrk="1" hangingPunct="1">
              <a:lnSpc>
                <a:spcPct val="90000"/>
              </a:lnSpc>
            </a:pPr>
            <a:r>
              <a:rPr lang="zh-CN" altLang="zh-CN" sz="3600" dirty="0"/>
              <a:t>3</a:t>
            </a:r>
            <a:r>
              <a:rPr lang="zh-CN" altLang="en-US" sz="3600" dirty="0"/>
              <a:t>、由于加工处理不当引起食物中毒 </a:t>
            </a:r>
            <a:endParaRPr lang="zh-CN" alt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a:spLocks noGrp="1" noChangeArrowheads="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四、预防</a:t>
            </a:r>
            <a:endPar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22530" name="Rectangle 3"/>
          <p:cNvSpPr>
            <a:spLocks noGrp="1"/>
          </p:cNvSpPr>
          <p:nvPr>
            <p:ph idx="1"/>
          </p:nvPr>
        </p:nvSpPr>
        <p:spPr>
          <a:ln/>
        </p:spPr>
        <p:txBody>
          <a:bodyPr vert="horz" wrap="square" lIns="91440" tIns="45720" rIns="91440" bIns="45720" anchor="t" anchorCtr="0"/>
          <a:p>
            <a:pPr algn="just" eaLnBrk="1" hangingPunct="1"/>
            <a:r>
              <a:rPr lang="zh-CN" altLang="zh-CN" sz="3600" b="1" dirty="0"/>
              <a:t>㈠</a:t>
            </a:r>
            <a:r>
              <a:rPr lang="zh-CN" altLang="en-US" sz="3600" b="1" dirty="0"/>
              <a:t>认真贯彻执行</a:t>
            </a:r>
            <a:r>
              <a:rPr lang="zh-CN" altLang="zh-CN" sz="3600" b="1" dirty="0"/>
              <a:t>《</a:t>
            </a:r>
            <a:r>
              <a:rPr lang="zh-CN" altLang="en-US" sz="3600" b="1" dirty="0"/>
              <a:t>食品安全法</a:t>
            </a:r>
            <a:r>
              <a:rPr lang="zh-CN" altLang="zh-CN" sz="3600" b="1" dirty="0"/>
              <a:t>》</a:t>
            </a:r>
            <a:endParaRPr lang="zh-CN" altLang="en-US" sz="3600" b="1" dirty="0"/>
          </a:p>
          <a:p>
            <a:pPr eaLnBrk="1" hangingPunct="1"/>
            <a:r>
              <a:rPr lang="zh-CN" altLang="zh-CN" sz="4000" b="1" dirty="0"/>
              <a:t>㈡</a:t>
            </a:r>
            <a:r>
              <a:rPr lang="zh-CN" altLang="en-US" sz="4000" b="1" dirty="0"/>
              <a:t>防止化学性食品污染的措施</a:t>
            </a:r>
            <a:r>
              <a:rPr lang="zh-CN" altLang="en-US" sz="3600" dirty="0"/>
              <a:t> </a:t>
            </a:r>
            <a:endParaRPr lang="zh-CN" altLang="en-US" sz="3600" dirty="0"/>
          </a:p>
          <a:p>
            <a:pPr algn="just" eaLnBrk="1" hangingPunct="1"/>
            <a:r>
              <a:rPr lang="zh-CN" altLang="en-US" sz="3600" dirty="0"/>
              <a:t>农药残留是食品化学污染的主要因素之一，在种植业选用了高效低毒低残留的农药品种，积极推广使用无害的生物制剂农药是消除农药残留的根本出路。</a:t>
            </a:r>
            <a:endParaRPr lang="en-US" altLang="zh-CN" sz="3600"/>
          </a:p>
          <a:p>
            <a:pPr algn="just" eaLnBrk="1" hangingPunct="1"/>
            <a:r>
              <a:rPr lang="zh-CN" altLang="en-US" sz="3600" dirty="0"/>
              <a:t>加强对有毒化学物质的保管。</a:t>
            </a:r>
            <a:endParaRPr lang="zh-CN" altLang="en-US" sz="3600" dirty="0"/>
          </a:p>
          <a:p>
            <a:pPr algn="just" eaLnBrk="1" hangingPunct="1"/>
            <a:endParaRPr lang="zh-CN" altLang="zh-CN" sz="3600" b="1" dirty="0"/>
          </a:p>
          <a:p>
            <a:pPr eaLnBrk="1" hangingPunct="1"/>
            <a:r>
              <a:rPr lang="zh-CN" altLang="zh-CN" sz="4000" dirty="0"/>
              <a:t>        </a:t>
            </a:r>
            <a:endParaRPr lang="zh-CN" alt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noChangeArrowheads="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四、预防</a:t>
            </a:r>
            <a:endPar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23554" name="Rectangle 3"/>
          <p:cNvSpPr>
            <a:spLocks noGrp="1"/>
          </p:cNvSpPr>
          <p:nvPr>
            <p:ph idx="1"/>
          </p:nvPr>
        </p:nvSpPr>
        <p:spPr>
          <a:ln/>
        </p:spPr>
        <p:txBody>
          <a:bodyPr vert="horz" wrap="square" lIns="91440" tIns="45720" rIns="91440" bIns="45720" anchor="t" anchorCtr="0"/>
          <a:p>
            <a:pPr algn="just" eaLnBrk="1" hangingPunct="1"/>
            <a:r>
              <a:rPr lang="zh-CN" altLang="zh-CN" b="1" dirty="0"/>
              <a:t>㈢</a:t>
            </a:r>
            <a:r>
              <a:rPr lang="zh-CN" altLang="en-US" b="1" dirty="0"/>
              <a:t>细菌性食物中毒的预防措施</a:t>
            </a:r>
            <a:endParaRPr lang="zh-CN" altLang="en-US" b="1" dirty="0"/>
          </a:p>
          <a:p>
            <a:pPr algn="just" eaLnBrk="1" hangingPunct="1"/>
            <a:r>
              <a:rPr lang="zh-CN" altLang="zh-CN" sz="4000" dirty="0"/>
              <a:t>1</a:t>
            </a:r>
            <a:r>
              <a:rPr lang="zh-CN" altLang="en-US" sz="4000" dirty="0"/>
              <a:t>、防止食品的细菌污染</a:t>
            </a:r>
            <a:endParaRPr lang="zh-CN" altLang="en-US" sz="4000" dirty="0"/>
          </a:p>
          <a:p>
            <a:pPr algn="just" eaLnBrk="1" hangingPunct="1"/>
            <a:r>
              <a:rPr lang="zh-CN" altLang="zh-CN" sz="4000" dirty="0"/>
              <a:t>2</a:t>
            </a:r>
            <a:r>
              <a:rPr lang="zh-CN" altLang="en-US" sz="4000" dirty="0"/>
              <a:t>、控制细菌的繁殖</a:t>
            </a:r>
            <a:endParaRPr lang="zh-CN" altLang="en-US" sz="4000" dirty="0"/>
          </a:p>
          <a:p>
            <a:pPr algn="just" eaLnBrk="1" hangingPunct="1"/>
            <a:r>
              <a:rPr lang="zh-CN" altLang="zh-CN" sz="4000" dirty="0"/>
              <a:t>3</a:t>
            </a:r>
            <a:r>
              <a:rPr lang="zh-CN" altLang="en-US" sz="4000" dirty="0"/>
              <a:t>、杀灭病原菌</a:t>
            </a:r>
            <a:endParaRPr lang="zh-CN" altLang="en-US" sz="4000" dirty="0"/>
          </a:p>
          <a:p>
            <a:pPr eaLnBrk="1" hangingPunct="1"/>
            <a:endParaRPr lang="zh-CN" altLang="zh-CN"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noChangeArrowheads="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四、预防</a:t>
            </a:r>
            <a:endPar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24578" name="Rectangle 3"/>
          <p:cNvSpPr>
            <a:spLocks noGrp="1"/>
          </p:cNvSpPr>
          <p:nvPr>
            <p:ph idx="1"/>
          </p:nvPr>
        </p:nvSpPr>
        <p:spPr>
          <a:ln/>
        </p:spPr>
        <p:txBody>
          <a:bodyPr vert="horz" wrap="square" lIns="91440" tIns="45720" rIns="91440" bIns="45720" anchor="t" anchorCtr="0"/>
          <a:p>
            <a:pPr algn="just" eaLnBrk="1" hangingPunct="1"/>
            <a:r>
              <a:rPr lang="zh-CN" altLang="en-US" sz="4000" b="1" dirty="0"/>
              <a:t>充分发挥社会对食品安全的监管作用</a:t>
            </a:r>
            <a:endParaRPr lang="zh-CN" altLang="en-US" sz="4000" b="1" dirty="0"/>
          </a:p>
          <a:p>
            <a:pPr eaLnBrk="1" hangingPunct="1"/>
            <a:r>
              <a:rPr lang="zh-CN" altLang="zh-CN" sz="4000" b="1" dirty="0"/>
              <a:t>   </a:t>
            </a:r>
            <a:r>
              <a:rPr lang="en-US" altLang="zh-CN" sz="4000" b="1" dirty="0"/>
              <a:t> </a:t>
            </a:r>
            <a:r>
              <a:rPr lang="zh-CN" altLang="en-US" sz="4000" dirty="0"/>
              <a:t>建立有效的机制，保证消费者和社会舆论监督渠道畅通；营造一个企业自律、政府监管和社会监督的食品安全新秩序。</a:t>
            </a:r>
            <a:endParaRPr lang="zh-CN" altLang="zh-CN"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标题 92161"/>
          <p:cNvSpPr/>
          <p:nvPr>
            <p:ph type="title"/>
          </p:nvPr>
        </p:nvSpPr>
        <p:spPr>
          <a:noFill/>
          <a:ln>
            <a:noFill/>
          </a:ln>
        </p:spPr>
        <p:txBody>
          <a:bodyPr/>
          <a:p>
            <a:pPr marL="0" marR="0" indent="0" algn="l" defTabSz="914400" rtl="0" eaLnBrk="1" fontAlgn="base" latinLnBrk="0" hangingPunct="1">
              <a:lnSpc>
                <a:spcPct val="100000"/>
              </a:lnSpc>
              <a:spcBef>
                <a:spcPct val="0"/>
              </a:spcBef>
              <a:spcAft>
                <a:spcPct val="0"/>
              </a:spcAft>
              <a:buClrTx/>
              <a:buSzTx/>
              <a:buFontTx/>
              <a:buNone/>
            </a:pPr>
            <a:r>
              <a:rPr kumimoji="0" lang="zh-CN" altLang="en-US" sz="3600" b="0" i="0" u="none" strike="noStrike" kern="1200" cap="all" spc="0" normalizeH="0" baseline="0" noProof="1" dirty="0">
                <a:solidFill>
                  <a:schemeClr val="tx2"/>
                </a:solidFill>
                <a:effectLst/>
                <a:latin typeface="+mj-lt"/>
                <a:ea typeface="+mj-ea"/>
                <a:cs typeface="+mj-cs"/>
              </a:rPr>
              <a:t>五、食物中毒的调查</a:t>
            </a:r>
            <a:endParaRPr kumimoji="0" lang="en-US" altLang="zh-CN" sz="3600" b="0" i="0" u="none" strike="noStrike" kern="1200" cap="all" spc="0" normalizeH="0" baseline="0" noProof="1">
              <a:solidFill>
                <a:schemeClr val="tx2"/>
              </a:solidFill>
              <a:effectLst/>
              <a:latin typeface="+mj-lt"/>
              <a:ea typeface="+mj-ea"/>
              <a:cs typeface="+mj-cs"/>
            </a:endParaRPr>
          </a:p>
        </p:txBody>
      </p:sp>
      <p:sp>
        <p:nvSpPr>
          <p:cNvPr id="25602" name="文本占位符 92162"/>
          <p:cNvSpPr>
            <a:spLocks noGrp="1"/>
          </p:cNvSpPr>
          <p:nvPr>
            <p:ph idx="1"/>
          </p:nvPr>
        </p:nvSpPr>
        <p:spPr>
          <a:ln/>
        </p:spPr>
        <p:txBody>
          <a:bodyPr anchor="t" anchorCtr="0"/>
          <a:p>
            <a:r>
              <a:rPr lang="zh-CN" altLang="en-US" sz="3600" dirty="0"/>
              <a:t>食物中毒事故属公共卫生突发事件调查的一部分，调查的步骤及方法应当遵循其调查程序及原则。</a:t>
            </a:r>
            <a:r>
              <a:rPr lang="en-US" altLang="zh-CN" sz="3600"/>
              <a:t>WHO</a:t>
            </a:r>
            <a:r>
              <a:rPr lang="zh-CN" altLang="en-US" sz="3600" dirty="0"/>
              <a:t>提出的调查程序包括：确定暴发、核实诊断、组成团队、立即采取控制措施、病例定义、分析三间分布的资料、形成假设、验证假设、实施预防控制措施、交流和评价。</a:t>
            </a:r>
            <a:endParaRPr lang="zh-CN" alt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6" name="标题 93185"/>
          <p:cNvSpPr/>
          <p:nvPr>
            <p:ph type="title"/>
          </p:nvPr>
        </p:nvSpPr>
        <p:spPr>
          <a:noFill/>
          <a:ln>
            <a:noFill/>
          </a:ln>
        </p:spPr>
        <p:txBody>
          <a:bodyPr/>
          <a:p>
            <a:pPr marL="0" marR="0" indent="0" algn="l" defTabSz="914400" rtl="0" eaLnBrk="1" fontAlgn="base" latinLnBrk="0" hangingPunct="1">
              <a:lnSpc>
                <a:spcPct val="100000"/>
              </a:lnSpc>
              <a:spcBef>
                <a:spcPct val="0"/>
              </a:spcBef>
              <a:spcAft>
                <a:spcPct val="0"/>
              </a:spcAft>
              <a:buClrTx/>
              <a:buSzTx/>
              <a:buFontTx/>
              <a:buNone/>
            </a:pPr>
            <a:r>
              <a:rPr kumimoji="0" lang="zh-CN" altLang="en-US" sz="3600" b="0" i="0" u="none" strike="noStrike" kern="1200" cap="all" spc="0" normalizeH="0" baseline="0" noProof="1" dirty="0">
                <a:solidFill>
                  <a:schemeClr val="tx2"/>
                </a:solidFill>
                <a:effectLst/>
                <a:latin typeface="+mj-lt"/>
                <a:ea typeface="+mj-ea"/>
                <a:cs typeface="+mj-cs"/>
              </a:rPr>
              <a:t>五、食物中毒的调查</a:t>
            </a:r>
            <a:endParaRPr kumimoji="0" lang="zh-CN" altLang="en-US" sz="3600" b="0" i="0" u="none" strike="noStrike" kern="1200" cap="all" spc="0" normalizeH="0" baseline="0" noProof="1" dirty="0">
              <a:solidFill>
                <a:schemeClr val="tx2"/>
              </a:solidFill>
              <a:effectLst/>
              <a:latin typeface="+mj-lt"/>
              <a:ea typeface="+mj-ea"/>
              <a:cs typeface="+mj-cs"/>
            </a:endParaRPr>
          </a:p>
        </p:txBody>
      </p:sp>
      <p:sp>
        <p:nvSpPr>
          <p:cNvPr id="26626" name="文本占位符 93186"/>
          <p:cNvSpPr>
            <a:spLocks noGrp="1"/>
          </p:cNvSpPr>
          <p:nvPr>
            <p:ph idx="1"/>
          </p:nvPr>
        </p:nvSpPr>
        <p:spPr>
          <a:ln/>
        </p:spPr>
        <p:txBody>
          <a:bodyPr anchor="t" anchorCtr="0"/>
          <a:p>
            <a:r>
              <a:rPr lang="en-US" altLang="zh-CN"/>
              <a:t>1</a:t>
            </a:r>
            <a:r>
              <a:rPr lang="zh-CN" altLang="en-US" dirty="0"/>
              <a:t>、确定暴发：</a:t>
            </a:r>
            <a:r>
              <a:rPr lang="zh-CN" altLang="en-US" b="1" dirty="0"/>
              <a:t>事故发生单位和治疗单位报告</a:t>
            </a:r>
            <a:endParaRPr lang="zh-CN" altLang="en-US" b="1" dirty="0"/>
          </a:p>
          <a:p>
            <a:pPr algn="just" eaLnBrk="1" hangingPunct="1">
              <a:lnSpc>
                <a:spcPct val="90000"/>
              </a:lnSpc>
              <a:spcBef>
                <a:spcPct val="0"/>
              </a:spcBef>
              <a:buClrTx/>
              <a:buSzTx/>
              <a:buFontTx/>
              <a:buNone/>
            </a:pPr>
            <a:r>
              <a:rPr lang="zh-CN" altLang="en-US" dirty="0"/>
              <a:t>       </a:t>
            </a:r>
            <a:r>
              <a:rPr lang="zh-CN" altLang="zh-CN" dirty="0"/>
              <a:t>①</a:t>
            </a:r>
            <a:r>
              <a:rPr lang="zh-CN" altLang="en-US" dirty="0"/>
              <a:t>食物中毒事故的发生单位</a:t>
            </a:r>
            <a:endParaRPr lang="zh-CN" altLang="en-US" b="1" dirty="0"/>
          </a:p>
          <a:p>
            <a:pPr algn="just" eaLnBrk="1" hangingPunct="1">
              <a:lnSpc>
                <a:spcPct val="90000"/>
              </a:lnSpc>
              <a:spcBef>
                <a:spcPct val="0"/>
              </a:spcBef>
              <a:buClrTx/>
              <a:buSzTx/>
              <a:buFontTx/>
              <a:buNone/>
            </a:pPr>
            <a:r>
              <a:rPr lang="zh-CN" altLang="en-US" dirty="0"/>
              <a:t>       </a:t>
            </a:r>
            <a:r>
              <a:rPr lang="en-US" altLang="zh-CN"/>
              <a:t>②</a:t>
            </a:r>
            <a:r>
              <a:rPr lang="zh-CN" altLang="en-US" dirty="0"/>
              <a:t>地址</a:t>
            </a:r>
            <a:endParaRPr lang="zh-CN" altLang="en-US" b="1" dirty="0"/>
          </a:p>
          <a:p>
            <a:pPr algn="just" eaLnBrk="1" hangingPunct="1">
              <a:lnSpc>
                <a:spcPct val="90000"/>
              </a:lnSpc>
              <a:spcBef>
                <a:spcPct val="0"/>
              </a:spcBef>
              <a:buClrTx/>
              <a:buSzTx/>
              <a:buFontTx/>
              <a:buNone/>
            </a:pPr>
            <a:r>
              <a:rPr lang="zh-CN" altLang="en-US" dirty="0"/>
              <a:t>       </a:t>
            </a:r>
            <a:r>
              <a:rPr lang="en-US" altLang="zh-CN"/>
              <a:t>③</a:t>
            </a:r>
            <a:r>
              <a:rPr lang="zh-CN" altLang="en-US" dirty="0"/>
              <a:t>时间</a:t>
            </a:r>
            <a:endParaRPr lang="zh-CN" altLang="en-US" b="1" dirty="0"/>
          </a:p>
          <a:p>
            <a:pPr algn="just" eaLnBrk="1" hangingPunct="1">
              <a:lnSpc>
                <a:spcPct val="90000"/>
              </a:lnSpc>
              <a:spcBef>
                <a:spcPct val="0"/>
              </a:spcBef>
              <a:buClrTx/>
              <a:buSzTx/>
              <a:buFontTx/>
              <a:buNone/>
            </a:pPr>
            <a:r>
              <a:rPr lang="zh-CN" altLang="en-US" dirty="0"/>
              <a:t>       </a:t>
            </a:r>
            <a:r>
              <a:rPr lang="en-US" altLang="zh-CN"/>
              <a:t>④</a:t>
            </a:r>
            <a:r>
              <a:rPr lang="zh-CN" altLang="en-US" dirty="0"/>
              <a:t>中毒人数（危重人数、死亡人数）</a:t>
            </a:r>
            <a:endParaRPr lang="zh-CN" altLang="en-US" b="1" dirty="0"/>
          </a:p>
          <a:p>
            <a:pPr algn="just" eaLnBrk="1" hangingPunct="1">
              <a:lnSpc>
                <a:spcPct val="90000"/>
              </a:lnSpc>
              <a:spcBef>
                <a:spcPct val="0"/>
              </a:spcBef>
              <a:buClrTx/>
              <a:buSzTx/>
              <a:buFontTx/>
              <a:buNone/>
            </a:pPr>
            <a:r>
              <a:rPr lang="zh-CN" altLang="en-US" dirty="0"/>
              <a:t>       </a:t>
            </a:r>
            <a:r>
              <a:rPr lang="en-US" altLang="zh-CN"/>
              <a:t>⑤</a:t>
            </a:r>
            <a:r>
              <a:rPr lang="zh-CN" altLang="en-US" dirty="0"/>
              <a:t>可疑食物</a:t>
            </a:r>
            <a:endParaRPr lang="zh-CN" altLang="en-US" dirty="0"/>
          </a:p>
          <a:p>
            <a:pPr algn="just" eaLnBrk="1" hangingPunct="1">
              <a:lnSpc>
                <a:spcPct val="90000"/>
              </a:lnSpc>
              <a:spcBef>
                <a:spcPct val="0"/>
              </a:spcBef>
              <a:buClrTx/>
              <a:buSzTx/>
              <a:buFontTx/>
              <a:buNone/>
            </a:pPr>
            <a:r>
              <a:rPr lang="zh-CN" altLang="en-US" dirty="0"/>
              <a:t>       </a:t>
            </a:r>
            <a:r>
              <a:rPr lang="en-US" altLang="zh-CN"/>
              <a:t>⑥</a:t>
            </a:r>
            <a:r>
              <a:rPr lang="zh-CN" altLang="en-US" dirty="0"/>
              <a:t>主要临床症状等</a:t>
            </a:r>
            <a:endParaRPr lang="zh-CN" altLang="en-US" b="1" dirty="0"/>
          </a:p>
          <a:p>
            <a:pPr algn="just" eaLnBrk="1" hangingPunct="1">
              <a:lnSpc>
                <a:spcPct val="90000"/>
              </a:lnSpc>
              <a:spcBef>
                <a:spcPct val="0"/>
              </a:spcBef>
              <a:buClrTx/>
              <a:buSzTx/>
              <a:buFontTx/>
              <a:buNone/>
            </a:pPr>
            <a:r>
              <a:rPr lang="zh-CN" altLang="en-US" b="1" dirty="0"/>
              <a:t>       </a:t>
            </a:r>
            <a:r>
              <a:rPr lang="en-US" altLang="zh-CN" b="1">
                <a:ea typeface="楷体_GB2312" pitchFamily="49" charset="-122"/>
              </a:rPr>
              <a:t>⑦</a:t>
            </a:r>
            <a:r>
              <a:rPr lang="zh-CN" altLang="en-US" b="1" dirty="0">
                <a:ea typeface="楷体_GB2312" pitchFamily="49" charset="-122"/>
              </a:rPr>
              <a:t>食物中毒发展的趋势、已经采取的措施、尚需解决的问题</a:t>
            </a:r>
            <a:endParaRPr lang="zh-CN" altLang="en-US" dirty="0">
              <a:ea typeface="楷体_GB2312" pitchFamily="49" charset="-122"/>
            </a:endParaRPr>
          </a:p>
          <a:p>
            <a:endParaRPr lang="zh-CN" alt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0" name="标题 94209"/>
          <p:cNvSpPr/>
          <p:nvPr>
            <p:ph type="title"/>
          </p:nvPr>
        </p:nvSpPr>
        <p:spPr>
          <a:noFill/>
          <a:ln>
            <a:noFill/>
          </a:ln>
        </p:spPr>
        <p:txBody>
          <a:bodyPr/>
          <a:p>
            <a:pPr marL="0" marR="0" indent="0" algn="l" defTabSz="914400" rtl="0" eaLnBrk="1" fontAlgn="base" latinLnBrk="0" hangingPunct="1">
              <a:lnSpc>
                <a:spcPct val="100000"/>
              </a:lnSpc>
              <a:spcBef>
                <a:spcPct val="0"/>
              </a:spcBef>
              <a:spcAft>
                <a:spcPct val="0"/>
              </a:spcAft>
              <a:buClrTx/>
              <a:buSzTx/>
              <a:buFontTx/>
              <a:buNone/>
            </a:pPr>
            <a:r>
              <a:rPr kumimoji="0" lang="zh-CN" altLang="en-US" sz="3600" b="0" i="0" u="none" strike="noStrike" kern="1200" cap="all" spc="0" normalizeH="0" baseline="0" noProof="1" dirty="0">
                <a:solidFill>
                  <a:schemeClr val="tx2"/>
                </a:solidFill>
                <a:effectLst/>
                <a:latin typeface="+mj-lt"/>
                <a:ea typeface="+mj-ea"/>
                <a:cs typeface="+mj-cs"/>
              </a:rPr>
              <a:t>五、食物中毒的调查</a:t>
            </a:r>
            <a:endParaRPr kumimoji="0" lang="zh-CN" altLang="en-US" sz="3600" b="0" i="0" u="none" strike="noStrike" kern="1200" cap="all" spc="0" normalizeH="0" baseline="0" noProof="1" dirty="0">
              <a:solidFill>
                <a:schemeClr val="tx2"/>
              </a:solidFill>
              <a:effectLst/>
              <a:latin typeface="+mj-lt"/>
              <a:ea typeface="+mj-ea"/>
              <a:cs typeface="+mj-cs"/>
            </a:endParaRPr>
          </a:p>
        </p:txBody>
      </p:sp>
      <p:sp>
        <p:nvSpPr>
          <p:cNvPr id="27650" name="文本占位符 94210"/>
          <p:cNvSpPr>
            <a:spLocks noGrp="1"/>
          </p:cNvSpPr>
          <p:nvPr>
            <p:ph idx="1"/>
          </p:nvPr>
        </p:nvSpPr>
        <p:spPr>
          <a:ln/>
        </p:spPr>
        <p:txBody>
          <a:bodyPr anchor="t" anchorCtr="0"/>
          <a:p>
            <a:pPr>
              <a:lnSpc>
                <a:spcPct val="90000"/>
              </a:lnSpc>
            </a:pPr>
            <a:r>
              <a:rPr lang="en-US" altLang="zh-CN" sz="2800"/>
              <a:t>2</a:t>
            </a:r>
            <a:r>
              <a:rPr lang="zh-CN" altLang="en-US" sz="2800" dirty="0"/>
              <a:t>、采取控制措施</a:t>
            </a:r>
            <a:endParaRPr lang="zh-CN" altLang="en-US" sz="2800" dirty="0"/>
          </a:p>
          <a:p>
            <a:pPr eaLnBrk="1" hangingPunct="1">
              <a:lnSpc>
                <a:spcPct val="80000"/>
              </a:lnSpc>
              <a:buClr>
                <a:schemeClr val="tx1"/>
              </a:buClr>
              <a:buFont typeface="Wingdings" panose="05000000000000000000" pitchFamily="2" charset="2"/>
              <a:buChar char="§"/>
            </a:pPr>
            <a:r>
              <a:rPr lang="zh-CN" altLang="zh-CN" b="1" dirty="0"/>
              <a:t>⑴</a:t>
            </a:r>
            <a:r>
              <a:rPr lang="zh-CN" altLang="en-US" dirty="0"/>
              <a:t>组织卫生机构对中毒人员进行救治；</a:t>
            </a:r>
            <a:endParaRPr lang="zh-CN" altLang="en-US" dirty="0"/>
          </a:p>
          <a:p>
            <a:pPr eaLnBrk="1" hangingPunct="1">
              <a:lnSpc>
                <a:spcPct val="80000"/>
              </a:lnSpc>
              <a:buClrTx/>
              <a:buFont typeface="Wingdings" panose="05000000000000000000" pitchFamily="2" charset="2"/>
              <a:buChar char="§"/>
            </a:pPr>
            <a:r>
              <a:rPr lang="zh-CN" altLang="zh-CN" dirty="0"/>
              <a:t> </a:t>
            </a:r>
            <a:r>
              <a:rPr lang="zh-CN" altLang="zh-CN" b="1" dirty="0"/>
              <a:t>⑵</a:t>
            </a:r>
            <a:r>
              <a:rPr lang="zh-CN" altLang="en-US" dirty="0"/>
              <a:t>对可疑中毒食物及其有关工具、设备和现场采取下列临时控制措施；</a:t>
            </a:r>
            <a:endParaRPr lang="zh-CN" altLang="en-US" dirty="0"/>
          </a:p>
          <a:p>
            <a:pPr eaLnBrk="1" hangingPunct="1">
              <a:lnSpc>
                <a:spcPct val="90000"/>
              </a:lnSpc>
            </a:pPr>
            <a:r>
              <a:rPr lang="zh-CN" altLang="zh-CN" dirty="0"/>
              <a:t>①</a:t>
            </a:r>
            <a:r>
              <a:rPr lang="zh-CN" altLang="en-US" dirty="0"/>
              <a:t>封存造成食物中毒或者可能导致食物中毒的食品及其原料；</a:t>
            </a:r>
            <a:endParaRPr lang="zh-CN" altLang="en-US" dirty="0"/>
          </a:p>
          <a:p>
            <a:pPr eaLnBrk="1" hangingPunct="1">
              <a:lnSpc>
                <a:spcPct val="90000"/>
              </a:lnSpc>
            </a:pPr>
            <a:endParaRPr lang="zh-CN" altLang="zh-CN" dirty="0"/>
          </a:p>
          <a:p>
            <a:pPr eaLnBrk="1" hangingPunct="1">
              <a:lnSpc>
                <a:spcPct val="90000"/>
              </a:lnSpc>
            </a:pPr>
            <a:r>
              <a:rPr lang="zh-CN" altLang="zh-CN" dirty="0">
                <a:sym typeface="Wingdings" panose="05000000000000000000" pitchFamily="2" charset="2"/>
              </a:rPr>
              <a:t></a:t>
            </a:r>
            <a:r>
              <a:rPr lang="zh-CN" altLang="en-US" dirty="0"/>
              <a:t>封存被污染的食品用工具及用具，并责令进行清洗消毒。</a:t>
            </a:r>
            <a:endParaRPr lang="zh-CN" altLang="en-US" dirty="0"/>
          </a:p>
          <a:p>
            <a:pPr eaLnBrk="1" hangingPunct="1">
              <a:lnSpc>
                <a:spcPct val="80000"/>
              </a:lnSpc>
              <a:buClrTx/>
              <a:buFont typeface="Wingdings" panose="05000000000000000000" pitchFamily="2" charset="2"/>
              <a:buChar char="§"/>
            </a:pP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4" name="标题 95233"/>
          <p:cNvSpPr/>
          <p:nvPr>
            <p:ph type="title"/>
          </p:nvPr>
        </p:nvSpPr>
        <p:spPr>
          <a:noFill/>
          <a:ln>
            <a:noFill/>
          </a:ln>
        </p:spPr>
        <p:txBody>
          <a:bodyPr/>
          <a:p>
            <a:pPr marL="0" marR="0" indent="0" algn="l" defTabSz="914400" rtl="0" eaLnBrk="1" fontAlgn="base" latinLnBrk="0" hangingPunct="1">
              <a:lnSpc>
                <a:spcPct val="100000"/>
              </a:lnSpc>
              <a:spcBef>
                <a:spcPct val="0"/>
              </a:spcBef>
              <a:spcAft>
                <a:spcPct val="0"/>
              </a:spcAft>
              <a:buClrTx/>
              <a:buSzTx/>
              <a:buFontTx/>
              <a:buNone/>
            </a:pPr>
            <a:r>
              <a:rPr kumimoji="0" lang="zh-CN" altLang="en-US" sz="3600" b="0" i="0" u="none" strike="noStrike" kern="1200" cap="all" spc="0" normalizeH="0" baseline="0" noProof="1" dirty="0">
                <a:solidFill>
                  <a:schemeClr val="tx2"/>
                </a:solidFill>
                <a:effectLst/>
                <a:latin typeface="+mj-lt"/>
                <a:ea typeface="+mj-ea"/>
                <a:cs typeface="+mj-cs"/>
              </a:rPr>
              <a:t>五、食物中毒的调查</a:t>
            </a:r>
            <a:endParaRPr kumimoji="0" lang="zh-CN" altLang="en-US" sz="3600" b="0" i="0" u="none" strike="noStrike" kern="1200" cap="all" spc="0" normalizeH="0" baseline="0" noProof="1" dirty="0">
              <a:solidFill>
                <a:schemeClr val="tx2"/>
              </a:solidFill>
              <a:effectLst/>
              <a:latin typeface="+mj-lt"/>
              <a:ea typeface="+mj-ea"/>
              <a:cs typeface="+mj-cs"/>
            </a:endParaRPr>
          </a:p>
        </p:txBody>
      </p:sp>
      <p:sp>
        <p:nvSpPr>
          <p:cNvPr id="28674" name="文本占位符 95234"/>
          <p:cNvSpPr>
            <a:spLocks noGrp="1"/>
          </p:cNvSpPr>
          <p:nvPr>
            <p:ph idx="1"/>
          </p:nvPr>
        </p:nvSpPr>
        <p:spPr>
          <a:ln/>
        </p:spPr>
        <p:txBody>
          <a:bodyPr anchor="t" anchorCtr="0"/>
          <a:p>
            <a:pPr eaLnBrk="1" hangingPunct="1">
              <a:lnSpc>
                <a:spcPct val="90000"/>
              </a:lnSpc>
              <a:spcBef>
                <a:spcPct val="0"/>
              </a:spcBef>
              <a:buClrTx/>
              <a:buSzTx/>
              <a:buFontTx/>
              <a:buNone/>
            </a:pPr>
            <a:r>
              <a:rPr lang="zh-CN" altLang="zh-CN" sz="3600" dirty="0"/>
              <a:t>③</a:t>
            </a:r>
            <a:r>
              <a:rPr lang="zh-CN" altLang="en-US" sz="3600" dirty="0"/>
              <a:t>为控制食物中毒事故扩散，责令食品生产经营者收回已售出的造成食物中毒的食品或者有证据证明可能导致食物中毒的食品。</a:t>
            </a:r>
            <a:endParaRPr lang="zh-CN" altLang="en-US" sz="3600" dirty="0"/>
          </a:p>
          <a:p>
            <a:pPr eaLnBrk="1" hangingPunct="1">
              <a:lnSpc>
                <a:spcPct val="80000"/>
              </a:lnSpc>
              <a:spcBef>
                <a:spcPct val="0"/>
              </a:spcBef>
              <a:buClrTx/>
              <a:buSzTx/>
              <a:buFontTx/>
              <a:buNone/>
            </a:pPr>
            <a:r>
              <a:rPr lang="zh-CN" altLang="zh-CN" sz="3600" dirty="0"/>
              <a:t>  ④</a:t>
            </a:r>
            <a:r>
              <a:rPr lang="zh-CN" altLang="en-US" sz="3600" dirty="0"/>
              <a:t>对封存食品的处理：经检验，属于被污染的食品，予以销毁或监督销毁；未被污染的食品，予以解封。</a:t>
            </a:r>
            <a:r>
              <a:rPr lang="zh-CN" altLang="en-US" b="1" dirty="0"/>
              <a:t> </a:t>
            </a:r>
            <a:endParaRPr lang="zh-CN" altLang="en-US" b="1" dirty="0"/>
          </a:p>
          <a:p>
            <a:pPr>
              <a:buFont typeface="Wingdings 2" pitchFamily="18" charset="2"/>
              <a:buChar char=""/>
            </a:pP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noChangeArrowheads="1"/>
          </p:cNvSpPr>
          <p:nvPr>
            <p:ph type="title"/>
          </p:nvPr>
        </p:nvSpPr>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1266" name="Rectangle 3"/>
          <p:cNvSpPr>
            <a:spLocks noGrp="1"/>
          </p:cNvSpPr>
          <p:nvPr>
            <p:ph idx="1"/>
          </p:nvPr>
        </p:nvSpPr>
        <p:spPr>
          <a:ln/>
        </p:spPr>
        <p:txBody>
          <a:bodyPr vert="horz" wrap="square" lIns="91440" tIns="45720" rIns="91440" bIns="45720" anchor="t" anchorCtr="0"/>
          <a:p>
            <a:pPr eaLnBrk="1" hangingPunct="1"/>
            <a:r>
              <a:rPr lang="zh-CN" altLang="en-US" dirty="0"/>
              <a:t>一、食物中毒的概念</a:t>
            </a:r>
            <a:endParaRPr lang="zh-CN" altLang="en-US" dirty="0"/>
          </a:p>
          <a:p>
            <a:pPr eaLnBrk="1" hangingPunct="1"/>
            <a:r>
              <a:rPr lang="zh-CN" altLang="en-US" dirty="0"/>
              <a:t>二、食物中毒的特征</a:t>
            </a:r>
            <a:endParaRPr lang="zh-CN" altLang="en-US" dirty="0"/>
          </a:p>
          <a:p>
            <a:pPr eaLnBrk="1" hangingPunct="1"/>
            <a:r>
              <a:rPr lang="zh-CN" altLang="en-US" dirty="0"/>
              <a:t>三、食物中毒的分类</a:t>
            </a:r>
            <a:endParaRPr lang="zh-CN" altLang="en-US" dirty="0"/>
          </a:p>
          <a:p>
            <a:pPr eaLnBrk="1" hangingPunct="1"/>
            <a:r>
              <a:rPr lang="zh-CN" altLang="en-US" dirty="0"/>
              <a:t>四、食物中毒的预防</a:t>
            </a:r>
            <a:endParaRPr lang="zh-CN" altLang="en-US" dirty="0"/>
          </a:p>
          <a:p>
            <a:pPr eaLnBrk="1" hangingPunct="1"/>
            <a:r>
              <a:rPr lang="zh-CN" altLang="en-US" dirty="0"/>
              <a:t>五、食物中毒的调查</a:t>
            </a:r>
            <a:endParaRPr lang="zh-CN" altLang="en-US" dirty="0"/>
          </a:p>
          <a:p>
            <a:pPr eaLnBrk="1" hangingPunct="1"/>
            <a:r>
              <a:rPr lang="zh-CN" altLang="en-US" dirty="0"/>
              <a:t>六、食物中毒资料的分析</a:t>
            </a:r>
            <a:endParaRPr lang="zh-CN" altLang="en-US" dirty="0"/>
          </a:p>
          <a:p>
            <a:pPr eaLnBrk="1" hangingPunct="1"/>
            <a:r>
              <a:rPr lang="zh-CN" altLang="en-US" dirty="0"/>
              <a:t>七、食物中毒调查报告的书写</a:t>
            </a:r>
            <a:endParaRPr lang="zh-CN" altLang="en-US" dirty="0"/>
          </a:p>
          <a:p>
            <a:pPr eaLnBrk="1" hangingPunct="1"/>
            <a:endParaRPr lang="zh-CN" altLang="zh-C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8" name="标题 96257"/>
          <p:cNvSpPr/>
          <p:nvPr>
            <p:ph type="title"/>
          </p:nvPr>
        </p:nvSpPr>
        <p:spPr>
          <a:noFill/>
          <a:ln>
            <a:noFill/>
          </a:ln>
        </p:spPr>
        <p:txBody>
          <a:bodyPr/>
          <a:p>
            <a:pPr marL="0" marR="0" indent="0" algn="l" defTabSz="914400" rtl="0" eaLnBrk="1" fontAlgn="base" latinLnBrk="0" hangingPunct="1">
              <a:lnSpc>
                <a:spcPct val="100000"/>
              </a:lnSpc>
              <a:spcBef>
                <a:spcPct val="0"/>
              </a:spcBef>
              <a:spcAft>
                <a:spcPct val="0"/>
              </a:spcAft>
              <a:buClrTx/>
              <a:buSzTx/>
              <a:buFontTx/>
              <a:buNone/>
            </a:pPr>
            <a:r>
              <a:rPr kumimoji="0" lang="zh-CN" altLang="en-US" sz="3600" b="0" i="0" u="none" strike="noStrike" kern="1200" cap="all" spc="0" normalizeH="0" baseline="0" noProof="1" dirty="0">
                <a:solidFill>
                  <a:schemeClr val="tx2"/>
                </a:solidFill>
                <a:effectLst/>
                <a:latin typeface="+mj-lt"/>
                <a:ea typeface="+mj-ea"/>
                <a:cs typeface="+mj-cs"/>
              </a:rPr>
              <a:t>五、食物中毒的调查</a:t>
            </a:r>
            <a:endParaRPr kumimoji="0" lang="zh-CN" altLang="en-US" sz="3600" b="0" i="0" u="none" strike="noStrike" kern="1200" cap="all" spc="0" normalizeH="0" baseline="0" noProof="1" dirty="0">
              <a:solidFill>
                <a:schemeClr val="tx2"/>
              </a:solidFill>
              <a:effectLst/>
              <a:latin typeface="+mj-lt"/>
              <a:ea typeface="+mj-ea"/>
              <a:cs typeface="+mj-cs"/>
            </a:endParaRPr>
          </a:p>
        </p:txBody>
      </p:sp>
      <p:sp>
        <p:nvSpPr>
          <p:cNvPr id="29698" name="文本占位符 96258"/>
          <p:cNvSpPr>
            <a:spLocks noGrp="1"/>
          </p:cNvSpPr>
          <p:nvPr>
            <p:ph idx="1"/>
          </p:nvPr>
        </p:nvSpPr>
        <p:spPr>
          <a:ln/>
        </p:spPr>
        <p:txBody>
          <a:bodyPr anchor="t" anchorCtr="0"/>
          <a:p>
            <a:pPr>
              <a:lnSpc>
                <a:spcPct val="90000"/>
              </a:lnSpc>
            </a:pPr>
            <a:r>
              <a:rPr lang="en-US" altLang="zh-CN" sz="2800"/>
              <a:t>3</a:t>
            </a:r>
            <a:r>
              <a:rPr lang="zh-CN" altLang="en-US" sz="2800" dirty="0"/>
              <a:t>、现场卫生学调查重点：</a:t>
            </a:r>
            <a:endParaRPr lang="zh-CN" altLang="en-US" sz="2800" dirty="0"/>
          </a:p>
          <a:p>
            <a:pPr>
              <a:lnSpc>
                <a:spcPct val="90000"/>
              </a:lnSpc>
            </a:pPr>
            <a:r>
              <a:rPr lang="zh-CN" altLang="en-US" sz="2800" dirty="0"/>
              <a:t>冷藏设施的状况（温度显示与实际是否相符）</a:t>
            </a:r>
            <a:endParaRPr lang="zh-CN" altLang="en-US" sz="2800" dirty="0"/>
          </a:p>
          <a:p>
            <a:pPr>
              <a:lnSpc>
                <a:spcPct val="90000"/>
              </a:lnSpc>
            </a:pPr>
            <a:r>
              <a:rPr lang="zh-CN" altLang="en-US" sz="2800" dirty="0"/>
              <a:t>加工过程及温度；</a:t>
            </a:r>
            <a:endParaRPr lang="zh-CN" altLang="en-US" sz="2800" dirty="0"/>
          </a:p>
          <a:p>
            <a:pPr>
              <a:lnSpc>
                <a:spcPct val="90000"/>
              </a:lnSpc>
            </a:pPr>
            <a:r>
              <a:rPr lang="zh-CN" altLang="en-US" sz="2800" dirty="0"/>
              <a:t>加工后的食品贮存情况；</a:t>
            </a:r>
            <a:endParaRPr lang="zh-CN" altLang="en-US" sz="2800" dirty="0"/>
          </a:p>
          <a:p>
            <a:pPr>
              <a:lnSpc>
                <a:spcPct val="90000"/>
              </a:lnSpc>
            </a:pPr>
            <a:r>
              <a:rPr lang="zh-CN" altLang="en-US" sz="2800" dirty="0"/>
              <a:t>剩饭菜食用前的加工情况；</a:t>
            </a:r>
            <a:endParaRPr lang="zh-CN" altLang="en-US" sz="2800" dirty="0"/>
          </a:p>
          <a:p>
            <a:pPr>
              <a:lnSpc>
                <a:spcPct val="90000"/>
              </a:lnSpc>
            </a:pPr>
            <a:r>
              <a:rPr lang="zh-CN" altLang="en-US" sz="2800" dirty="0"/>
              <a:t>食物存在交叉污染、生熟不分，环境卫生状况差；</a:t>
            </a:r>
            <a:endParaRPr lang="zh-CN" altLang="en-US" sz="2800" dirty="0"/>
          </a:p>
          <a:p>
            <a:pPr>
              <a:lnSpc>
                <a:spcPct val="90000"/>
              </a:lnSpc>
            </a:pPr>
            <a:r>
              <a:rPr lang="zh-CN" altLang="en-US" sz="2800" dirty="0"/>
              <a:t>携带致病菌的厨师在制作过程污染食物；</a:t>
            </a:r>
            <a:endParaRPr lang="zh-CN" altLang="en-US" sz="2800" dirty="0"/>
          </a:p>
          <a:p>
            <a:pPr>
              <a:lnSpc>
                <a:spcPct val="90000"/>
              </a:lnSpc>
            </a:pPr>
            <a:r>
              <a:rPr lang="zh-CN" altLang="en-US" sz="2800" dirty="0"/>
              <a:t>设备被致病菌污染；</a:t>
            </a:r>
            <a:endParaRPr lang="zh-CN" altLang="en-US" sz="2800" dirty="0"/>
          </a:p>
          <a:p>
            <a:pPr>
              <a:lnSpc>
                <a:spcPct val="90000"/>
              </a:lnSpc>
            </a:pPr>
            <a:r>
              <a:rPr lang="zh-CN" altLang="en-US" sz="2800" dirty="0"/>
              <a:t>消费者消费习惯不同，喜食生或半生的食物等</a:t>
            </a:r>
            <a:endParaRPr lang="zh-CN" alt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6" name="标题 98305"/>
          <p:cNvSpPr/>
          <p:nvPr>
            <p:ph type="title"/>
          </p:nvPr>
        </p:nvSpPr>
        <p:spPr>
          <a:noFill/>
          <a:ln>
            <a:noFill/>
          </a:ln>
        </p:spPr>
        <p:txBody>
          <a:bodyPr/>
          <a:p>
            <a:pPr marL="0" marR="0" indent="0" algn="l" defTabSz="914400" rtl="0" eaLnBrk="1" fontAlgn="base" latinLnBrk="0" hangingPunct="1">
              <a:lnSpc>
                <a:spcPct val="100000"/>
              </a:lnSpc>
              <a:spcBef>
                <a:spcPct val="0"/>
              </a:spcBef>
              <a:spcAft>
                <a:spcPct val="0"/>
              </a:spcAft>
              <a:buClrTx/>
              <a:buSzTx/>
              <a:buFontTx/>
              <a:buNone/>
            </a:pPr>
            <a:r>
              <a:rPr kumimoji="0" lang="zh-CN" altLang="en-US" sz="3600" b="0" i="0" u="none" strike="noStrike" kern="1200" cap="all" spc="0" normalizeH="0" baseline="0" noProof="1" dirty="0">
                <a:solidFill>
                  <a:schemeClr val="tx2"/>
                </a:solidFill>
                <a:effectLst/>
                <a:latin typeface="+mj-lt"/>
                <a:ea typeface="+mj-ea"/>
                <a:cs typeface="+mj-cs"/>
              </a:rPr>
              <a:t>五、食物中毒的调查</a:t>
            </a:r>
            <a:endParaRPr kumimoji="0" lang="zh-CN" altLang="en-US" sz="3600" b="0" i="0" u="none" strike="noStrike" kern="1200" cap="all" spc="0" normalizeH="0" baseline="0" noProof="1" dirty="0">
              <a:solidFill>
                <a:schemeClr val="tx2"/>
              </a:solidFill>
              <a:effectLst/>
              <a:latin typeface="+mj-lt"/>
              <a:ea typeface="+mj-ea"/>
              <a:cs typeface="+mj-cs"/>
            </a:endParaRPr>
          </a:p>
        </p:txBody>
      </p:sp>
      <p:sp>
        <p:nvSpPr>
          <p:cNvPr id="30722" name="文本占位符 98306"/>
          <p:cNvSpPr>
            <a:spLocks noGrp="1"/>
          </p:cNvSpPr>
          <p:nvPr>
            <p:ph idx="1"/>
          </p:nvPr>
        </p:nvSpPr>
        <p:spPr>
          <a:ln/>
        </p:spPr>
        <p:txBody>
          <a:bodyPr anchor="t" anchorCtr="0"/>
          <a:p>
            <a:r>
              <a:rPr lang="zh-CN" altLang="en-US" dirty="0"/>
              <a:t>采样的重点：</a:t>
            </a:r>
            <a:endParaRPr lang="zh-CN" altLang="en-US" dirty="0">
              <a:solidFill>
                <a:schemeClr val="tx1"/>
              </a:solidFill>
            </a:endParaRPr>
          </a:p>
          <a:p>
            <a:r>
              <a:rPr lang="zh-CN" altLang="en-US" dirty="0">
                <a:solidFill>
                  <a:schemeClr val="tx1"/>
                </a:solidFill>
              </a:rPr>
              <a:t>食物：剩余食物，同批食物；（</a:t>
            </a:r>
            <a:r>
              <a:rPr lang="en-US" altLang="zh-CN">
                <a:solidFill>
                  <a:schemeClr val="tx1"/>
                </a:solidFill>
              </a:rPr>
              <a:t>100</a:t>
            </a:r>
            <a:r>
              <a:rPr lang="zh-CN" altLang="en-US" dirty="0">
                <a:solidFill>
                  <a:schemeClr val="tx1"/>
                </a:solidFill>
              </a:rPr>
              <a:t>克）</a:t>
            </a:r>
            <a:endParaRPr lang="zh-CN" altLang="en-US" dirty="0">
              <a:solidFill>
                <a:schemeClr val="tx1"/>
              </a:solidFill>
            </a:endParaRPr>
          </a:p>
          <a:p>
            <a:r>
              <a:rPr lang="zh-CN" altLang="en-US" dirty="0">
                <a:solidFill>
                  <a:schemeClr val="tx1"/>
                </a:solidFill>
              </a:rPr>
              <a:t>水：根据情况；</a:t>
            </a:r>
            <a:endParaRPr lang="zh-CN" altLang="en-US" dirty="0">
              <a:solidFill>
                <a:schemeClr val="tx1"/>
              </a:solidFill>
            </a:endParaRPr>
          </a:p>
          <a:p>
            <a:r>
              <a:rPr lang="zh-CN" altLang="en-US" dirty="0">
                <a:solidFill>
                  <a:schemeClr val="tx1"/>
                </a:solidFill>
              </a:rPr>
              <a:t>加工现场工具的涂抹物：刀、墩、容器、抹布</a:t>
            </a:r>
            <a:endParaRPr lang="zh-CN" altLang="en-US" dirty="0">
              <a:solidFill>
                <a:schemeClr val="tx1"/>
              </a:solidFill>
            </a:endParaRPr>
          </a:p>
          <a:p>
            <a:r>
              <a:rPr lang="zh-CN" altLang="en-US" dirty="0">
                <a:solidFill>
                  <a:schemeClr val="tx1"/>
                </a:solidFill>
              </a:rPr>
              <a:t>从业人员：手、皮肤、鼻拭子、肛拭子</a:t>
            </a:r>
            <a:endParaRPr lang="zh-CN" altLang="en-US" dirty="0">
              <a:solidFill>
                <a:schemeClr val="tx1"/>
              </a:solidFill>
            </a:endParaRPr>
          </a:p>
          <a:p>
            <a:r>
              <a:rPr lang="zh-CN" altLang="en-US" dirty="0">
                <a:solidFill>
                  <a:schemeClr val="tx1"/>
                </a:solidFill>
              </a:rPr>
              <a:t>病人的吐泻物、尿、血液</a:t>
            </a:r>
            <a:endParaRPr lang="zh-CN" altLang="en-US" dirty="0">
              <a:solidFill>
                <a:schemeClr val="tx1"/>
              </a:solidFill>
            </a:endParaRPr>
          </a:p>
          <a:p>
            <a:r>
              <a:rPr lang="zh-CN" altLang="en-US" dirty="0">
                <a:solidFill>
                  <a:schemeClr val="tx1"/>
                </a:solidFill>
              </a:rPr>
              <a:t>尸检组织：死者胃内容物、脏器、肠系淋巴结</a:t>
            </a:r>
            <a:endParaRPr lang="zh-CN" altLang="en-US" dirty="0">
              <a:solidFill>
                <a:schemeClr val="tx1"/>
              </a:solidFill>
            </a:endParaRP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30" name="标题 99329"/>
          <p:cNvSpPr/>
          <p:nvPr>
            <p:ph type="title"/>
          </p:nvPr>
        </p:nvSpPr>
        <p:spPr>
          <a:noFill/>
          <a:ln>
            <a:noFill/>
          </a:ln>
        </p:spPr>
        <p:txBody>
          <a:bodyPr/>
          <a:p>
            <a:pPr marL="0" marR="0" indent="0" algn="l" defTabSz="914400" rtl="0" eaLnBrk="1" fontAlgn="base" latinLnBrk="0" hangingPunct="1">
              <a:lnSpc>
                <a:spcPct val="100000"/>
              </a:lnSpc>
              <a:spcBef>
                <a:spcPct val="0"/>
              </a:spcBef>
              <a:spcAft>
                <a:spcPct val="0"/>
              </a:spcAft>
              <a:buClrTx/>
              <a:buSzTx/>
              <a:buFontTx/>
              <a:buNone/>
            </a:pPr>
            <a:r>
              <a:rPr kumimoji="0" lang="zh-CN" altLang="en-US" sz="3600" b="0" i="0" u="none" strike="noStrike" kern="1200" cap="all" spc="0" normalizeH="0" baseline="0" noProof="1" dirty="0">
                <a:solidFill>
                  <a:schemeClr val="tx2"/>
                </a:solidFill>
                <a:effectLst/>
                <a:latin typeface="+mj-lt"/>
                <a:ea typeface="+mj-ea"/>
                <a:cs typeface="+mj-cs"/>
              </a:rPr>
              <a:t>五、食物中毒的调查</a:t>
            </a:r>
            <a:endParaRPr kumimoji="0" lang="zh-CN" altLang="en-US" sz="3600" b="0" i="0" u="none" strike="noStrike" kern="1200" cap="all" spc="0" normalizeH="0" baseline="0" noProof="1" dirty="0">
              <a:solidFill>
                <a:schemeClr val="tx2"/>
              </a:solidFill>
              <a:effectLst/>
              <a:latin typeface="+mj-lt"/>
              <a:ea typeface="+mj-ea"/>
              <a:cs typeface="+mj-cs"/>
            </a:endParaRPr>
          </a:p>
        </p:txBody>
      </p:sp>
      <p:sp>
        <p:nvSpPr>
          <p:cNvPr id="31746" name="文本占位符 99330"/>
          <p:cNvSpPr>
            <a:spLocks noGrp="1"/>
          </p:cNvSpPr>
          <p:nvPr>
            <p:ph idx="1"/>
          </p:nvPr>
        </p:nvSpPr>
        <p:spPr>
          <a:ln/>
        </p:spPr>
        <p:txBody>
          <a:bodyPr anchor="t" anchorCtr="0"/>
          <a:p>
            <a:r>
              <a:rPr lang="en-US" altLang="zh-CN"/>
              <a:t>4</a:t>
            </a:r>
            <a:r>
              <a:rPr lang="zh-CN" altLang="en-US" dirty="0"/>
              <a:t>、流行病学调查</a:t>
            </a:r>
            <a:endParaRPr lang="zh-CN" altLang="en-US" dirty="0"/>
          </a:p>
          <a:p>
            <a:r>
              <a:rPr lang="zh-CN" altLang="en-US" dirty="0"/>
              <a:t>通过流行病学调查查找并确定病例，推断中毒餐次及可疑病因食品，确定时间、地点、人群三间分布的关系，提出引起发病的致病因子假设及其来源，调查人员对病例和具有共同暴露史的健康者开展流行病学调查，计算、比较发病组和健康组的发病率，进一步推断可疑病因食品与发病是否存在密切相关。</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标题 1"/>
          <p:cNvSpPr>
            <a:spLocks noGrp="1"/>
          </p:cNvSpPr>
          <p:nvPr>
            <p:ph type="title" idx="4294967295"/>
          </p:nvPr>
        </p:nvSpPr>
        <p:spPr>
          <a:noFill/>
          <a:ln>
            <a:noFill/>
          </a:ln>
          <a:effectLst/>
          <a:scene3d>
            <a:camera prst="orthographicFront"/>
            <a:lightRig rig="balanced" dir="t"/>
          </a:scene3d>
          <a:sp3d prstMaterial="plastic"/>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b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食物中毒事故个案调查登记表</a:t>
            </a:r>
            <a:b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b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2770" name="内容占位符 2"/>
          <p:cNvSpPr>
            <a:spLocks noGrp="1"/>
          </p:cNvSpPr>
          <p:nvPr>
            <p:ph idx="1"/>
          </p:nvPr>
        </p:nvSpPr>
        <p:spPr>
          <a:ln/>
        </p:spPr>
        <p:txBody>
          <a:bodyPr vert="horz" wrap="square" lIns="91440" tIns="45720" rIns="91440" bIns="45720" anchor="t" anchorCtr="0"/>
          <a:p>
            <a:pPr eaLnBrk="1" hangingPunct="1"/>
            <a:r>
              <a:rPr lang="zh-CN" altLang="en-US" dirty="0"/>
              <a:t>被调查人姓名：</a:t>
            </a:r>
            <a:r>
              <a:rPr lang="en-US" altLang="zh-CN"/>
              <a:t>               </a:t>
            </a:r>
            <a:r>
              <a:rPr lang="zh-CN" altLang="en-US" dirty="0"/>
              <a:t>性别：</a:t>
            </a:r>
            <a:r>
              <a:rPr lang="en-US" altLang="zh-CN"/>
              <a:t>             </a:t>
            </a:r>
            <a:r>
              <a:rPr lang="zh-CN" altLang="en-US" dirty="0"/>
              <a:t>年龄：</a:t>
            </a:r>
            <a:endParaRPr lang="zh-CN" altLang="en-US" dirty="0"/>
          </a:p>
          <a:p>
            <a:pPr eaLnBrk="1" hangingPunct="1"/>
            <a:r>
              <a:rPr lang="zh-CN" altLang="en-US" dirty="0"/>
              <a:t>家庭住址：</a:t>
            </a:r>
            <a:r>
              <a:rPr lang="en-US" altLang="zh-CN"/>
              <a:t>                       </a:t>
            </a:r>
            <a:r>
              <a:rPr lang="zh-CN" altLang="en-US" dirty="0"/>
              <a:t>家庭电话：</a:t>
            </a:r>
            <a:endParaRPr lang="zh-CN" altLang="en-US" dirty="0"/>
          </a:p>
          <a:p>
            <a:pPr eaLnBrk="1" hangingPunct="1"/>
            <a:r>
              <a:rPr lang="zh-CN" altLang="en-US" dirty="0"/>
              <a:t>工作单位：</a:t>
            </a:r>
            <a:r>
              <a:rPr lang="en-US" altLang="zh-CN"/>
              <a:t>              </a:t>
            </a:r>
            <a:r>
              <a:rPr lang="zh-CN" altLang="en-US" dirty="0"/>
              <a:t>单位地址：</a:t>
            </a:r>
            <a:r>
              <a:rPr lang="en-US" altLang="zh-CN"/>
              <a:t>              </a:t>
            </a:r>
            <a:endParaRPr lang="en-US" altLang="zh-CN"/>
          </a:p>
          <a:p>
            <a:pPr eaLnBrk="1" hangingPunct="1"/>
            <a:r>
              <a:rPr lang="zh-CN" altLang="en-US" dirty="0"/>
              <a:t>单位电话：</a:t>
            </a:r>
            <a:r>
              <a:rPr lang="en-US" altLang="zh-CN"/>
              <a:t>           </a:t>
            </a:r>
            <a:r>
              <a:rPr lang="zh-CN" altLang="en-US" dirty="0"/>
              <a:t>   调查地点：</a:t>
            </a:r>
            <a:endParaRPr lang="zh-CN" altLang="en-US" dirty="0"/>
          </a:p>
          <a:p>
            <a:pPr eaLnBrk="1" hangingPunct="1"/>
            <a:r>
              <a:rPr lang="zh-CN" altLang="en-US" dirty="0"/>
              <a:t>调查时间：</a:t>
            </a:r>
            <a:r>
              <a:rPr lang="en-US" altLang="zh-CN"/>
              <a:t>    </a:t>
            </a:r>
            <a:r>
              <a:rPr lang="zh-CN" altLang="en-US" dirty="0"/>
              <a:t>年</a:t>
            </a:r>
            <a:r>
              <a:rPr lang="en-US" altLang="zh-CN"/>
              <a:t>  </a:t>
            </a:r>
            <a:r>
              <a:rPr lang="zh-CN" altLang="en-US" dirty="0"/>
              <a:t>月</a:t>
            </a:r>
            <a:r>
              <a:rPr lang="en-US" altLang="zh-CN"/>
              <a:t>   </a:t>
            </a:r>
            <a:r>
              <a:rPr lang="zh-CN" altLang="en-US" dirty="0"/>
              <a:t>日</a:t>
            </a:r>
            <a:r>
              <a:rPr lang="en-US" altLang="zh-CN"/>
              <a:t>   </a:t>
            </a:r>
            <a:r>
              <a:rPr lang="zh-CN" altLang="en-US" dirty="0"/>
              <a:t>时</a:t>
            </a:r>
            <a:r>
              <a:rPr lang="en-US" altLang="zh-CN"/>
              <a:t>               </a:t>
            </a:r>
            <a:endParaRPr lang="en-US" altLang="zh-CN"/>
          </a:p>
          <a:p>
            <a:pPr eaLnBrk="1" hangingPunct="1"/>
            <a:r>
              <a:rPr lang="en-US" altLang="zh-CN"/>
              <a:t> </a:t>
            </a:r>
            <a:r>
              <a:rPr lang="zh-CN" altLang="en-US" dirty="0"/>
              <a:t>发病时间：</a:t>
            </a:r>
            <a:r>
              <a:rPr lang="en-US" altLang="zh-CN"/>
              <a:t>   </a:t>
            </a:r>
            <a:r>
              <a:rPr lang="zh-CN" altLang="en-US" dirty="0"/>
              <a:t>年  月</a:t>
            </a:r>
            <a:r>
              <a:rPr lang="en-US" altLang="zh-CN"/>
              <a:t>   </a:t>
            </a:r>
            <a:r>
              <a:rPr lang="zh-CN" altLang="en-US" dirty="0"/>
              <a:t>日</a:t>
            </a:r>
            <a:r>
              <a:rPr lang="en-US" altLang="zh-CN"/>
              <a:t>   </a:t>
            </a:r>
            <a:r>
              <a:rPr lang="zh-CN" altLang="en-US" dirty="0"/>
              <a:t>时</a:t>
            </a:r>
            <a:endParaRPr lang="zh-CN" altLang="en-US" dirty="0"/>
          </a:p>
          <a:p>
            <a:pPr eaLnBrk="1" hangingPunct="1"/>
            <a:endParaRPr lang="zh-CN" altLang="en-US" dirty="0"/>
          </a:p>
          <a:p>
            <a:pPr eaLnBrk="1" hangingPunct="1"/>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食物中毒事故个案调查登记表</a:t>
            </a: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3794" name="内容占位符 2"/>
          <p:cNvSpPr>
            <a:spLocks noGrp="1"/>
          </p:cNvSpPr>
          <p:nvPr>
            <p:ph idx="1"/>
          </p:nvPr>
        </p:nvSpPr>
        <p:spPr>
          <a:ln/>
        </p:spPr>
        <p:txBody>
          <a:bodyPr vert="horz" wrap="square" lIns="91440" tIns="45720" rIns="91440" bIns="45720" anchor="t" anchorCtr="0"/>
          <a:p>
            <a:pPr eaLnBrk="1" hangingPunct="1"/>
            <a:r>
              <a:rPr lang="zh-CN" altLang="en-US" dirty="0"/>
              <a:t>主要体症：（在横线上打</a:t>
            </a:r>
            <a:r>
              <a:rPr lang="en-US" altLang="zh-CN"/>
              <a:t>√</a:t>
            </a:r>
            <a:r>
              <a:rPr lang="zh-CN" altLang="en-US" dirty="0"/>
              <a:t>或填写具体描述，空余项打</a:t>
            </a:r>
            <a:r>
              <a:rPr lang="zh-CN" altLang="zh-CN" dirty="0"/>
              <a:t>×</a:t>
            </a:r>
            <a:r>
              <a:rPr lang="zh-CN" altLang="en-US" dirty="0"/>
              <a:t>）</a:t>
            </a:r>
            <a:endParaRPr lang="zh-CN" altLang="en-US" dirty="0"/>
          </a:p>
          <a:p>
            <a:pPr eaLnBrk="1" hangingPunct="1"/>
            <a:r>
              <a:rPr lang="en-US" altLang="zh-CN"/>
              <a:t> </a:t>
            </a:r>
            <a:r>
              <a:rPr lang="zh-CN" altLang="en-US" dirty="0"/>
              <a:t>发热</a:t>
            </a:r>
            <a:r>
              <a:rPr lang="en-US" altLang="zh-CN"/>
              <a:t>    </a:t>
            </a:r>
            <a:r>
              <a:rPr lang="zh-CN" altLang="en-US" dirty="0"/>
              <a:t>（</a:t>
            </a:r>
            <a:r>
              <a:rPr lang="en-US" altLang="zh-CN"/>
              <a:t>℃</a:t>
            </a:r>
            <a:r>
              <a:rPr lang="zh-CN" altLang="en-US" dirty="0"/>
              <a:t>） 恶心</a:t>
            </a:r>
            <a:r>
              <a:rPr lang="en-US" altLang="zh-CN"/>
              <a:t>   </a:t>
            </a:r>
            <a:r>
              <a:rPr lang="zh-CN" altLang="en-US" dirty="0"/>
              <a:t>呕吐</a:t>
            </a:r>
            <a:r>
              <a:rPr lang="en-US" altLang="zh-CN"/>
              <a:t>   </a:t>
            </a:r>
            <a:r>
              <a:rPr lang="zh-CN" altLang="en-US" dirty="0"/>
              <a:t>次</a:t>
            </a:r>
            <a:r>
              <a:rPr lang="en-US" altLang="zh-CN"/>
              <a:t>∕</a:t>
            </a:r>
            <a:r>
              <a:rPr lang="zh-CN" altLang="en-US" dirty="0"/>
              <a:t>天</a:t>
            </a:r>
            <a:r>
              <a:rPr lang="en-US" altLang="zh-CN"/>
              <a:t>   </a:t>
            </a:r>
            <a:r>
              <a:rPr lang="zh-CN" altLang="en-US" dirty="0"/>
              <a:t>腹痛</a:t>
            </a:r>
            <a:r>
              <a:rPr lang="en-US" altLang="zh-CN"/>
              <a:t>   </a:t>
            </a:r>
            <a:r>
              <a:rPr lang="zh-CN" altLang="en-US" dirty="0"/>
              <a:t>腹泻</a:t>
            </a:r>
            <a:r>
              <a:rPr lang="en-US" altLang="zh-CN"/>
              <a:t>   </a:t>
            </a:r>
            <a:r>
              <a:rPr lang="zh-CN" altLang="en-US" dirty="0"/>
              <a:t>头痛</a:t>
            </a:r>
            <a:r>
              <a:rPr lang="en-US" altLang="zh-CN"/>
              <a:t>     </a:t>
            </a:r>
            <a:r>
              <a:rPr lang="zh-CN" altLang="en-US" dirty="0"/>
              <a:t>头晕</a:t>
            </a:r>
            <a:r>
              <a:rPr lang="en-US" altLang="zh-CN"/>
              <a:t>     </a:t>
            </a:r>
            <a:r>
              <a:rPr lang="zh-CN" altLang="en-US" dirty="0"/>
              <a:t>持续时间</a:t>
            </a:r>
            <a:endParaRPr lang="zh-CN" altLang="en-US" dirty="0"/>
          </a:p>
          <a:p>
            <a:pPr eaLnBrk="1" hangingPunct="1"/>
            <a:r>
              <a:rPr lang="zh-CN" altLang="en-US" dirty="0"/>
              <a:t>若有腹痛，部位在：上腹部</a:t>
            </a:r>
            <a:r>
              <a:rPr lang="en-US" altLang="zh-CN"/>
              <a:t>     </a:t>
            </a:r>
            <a:r>
              <a:rPr lang="zh-CN" altLang="en-US" dirty="0"/>
              <a:t>脐周</a:t>
            </a:r>
            <a:r>
              <a:rPr lang="en-US" altLang="zh-CN"/>
              <a:t>    </a:t>
            </a:r>
            <a:r>
              <a:rPr lang="zh-CN" altLang="en-US" dirty="0"/>
              <a:t>下腹部</a:t>
            </a:r>
            <a:r>
              <a:rPr lang="en-US" altLang="zh-CN"/>
              <a:t>    </a:t>
            </a:r>
            <a:r>
              <a:rPr lang="zh-CN" altLang="en-US" dirty="0"/>
              <a:t>其他</a:t>
            </a:r>
            <a:endParaRPr lang="zh-CN" altLang="en-US" dirty="0"/>
          </a:p>
          <a:p>
            <a:pPr eaLnBrk="1" hangingPunct="1"/>
            <a:r>
              <a:rPr lang="zh-CN" altLang="en-US" dirty="0"/>
              <a:t>腹痛性质：绞痛</a:t>
            </a:r>
            <a:r>
              <a:rPr lang="en-US" altLang="zh-CN"/>
              <a:t>    </a:t>
            </a:r>
            <a:r>
              <a:rPr lang="zh-CN" altLang="en-US" dirty="0"/>
              <a:t>阵痛</a:t>
            </a:r>
            <a:r>
              <a:rPr lang="en-US" altLang="zh-CN"/>
              <a:t>     </a:t>
            </a:r>
            <a:r>
              <a:rPr lang="zh-CN" altLang="en-US" dirty="0"/>
              <a:t>隐痛</a:t>
            </a:r>
            <a:r>
              <a:rPr lang="en-US" altLang="zh-CN"/>
              <a:t>      </a:t>
            </a:r>
            <a:r>
              <a:rPr lang="zh-CN" altLang="en-US" dirty="0"/>
              <a:t>其他</a:t>
            </a:r>
            <a:endParaRPr lang="zh-CN" altLang="en-US" dirty="0"/>
          </a:p>
          <a:p>
            <a:pPr eaLnBrk="1" hangingPunct="1"/>
            <a:r>
              <a:rPr lang="zh-CN" altLang="en-US" dirty="0"/>
              <a:t>若有腹泻，腹泻</a:t>
            </a:r>
            <a:r>
              <a:rPr lang="en-US" altLang="zh-CN"/>
              <a:t>     </a:t>
            </a:r>
            <a:r>
              <a:rPr lang="zh-CN" altLang="en-US" dirty="0"/>
              <a:t>次／天，腹泻伴随体症</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食物中毒事故个案调查登记表</a:t>
            </a: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4818" name="内容占位符 2"/>
          <p:cNvSpPr>
            <a:spLocks noGrp="1"/>
          </p:cNvSpPr>
          <p:nvPr>
            <p:ph idx="1"/>
          </p:nvPr>
        </p:nvSpPr>
        <p:spPr>
          <a:ln/>
        </p:spPr>
        <p:txBody>
          <a:bodyPr vert="horz" wrap="square" lIns="91440" tIns="45720" rIns="91440" bIns="45720" anchor="t" anchorCtr="0"/>
          <a:p>
            <a:pPr eaLnBrk="1" hangingPunct="1"/>
            <a:r>
              <a:rPr lang="zh-CN" altLang="en-US" dirty="0"/>
              <a:t>腹泻物性状：洗肉水样</a:t>
            </a:r>
            <a:r>
              <a:rPr lang="en-US" altLang="zh-CN"/>
              <a:t>      </a:t>
            </a:r>
            <a:r>
              <a:rPr lang="zh-CN" altLang="en-US" dirty="0"/>
              <a:t>米泔水样</a:t>
            </a:r>
            <a:r>
              <a:rPr lang="en-US" altLang="zh-CN"/>
              <a:t>     </a:t>
            </a:r>
            <a:r>
              <a:rPr lang="zh-CN" altLang="en-US" dirty="0"/>
              <a:t>糊状</a:t>
            </a:r>
            <a:r>
              <a:rPr lang="en-US" altLang="zh-CN"/>
              <a:t>     </a:t>
            </a:r>
            <a:r>
              <a:rPr lang="zh-CN" altLang="en-US" dirty="0"/>
              <a:t>其他</a:t>
            </a:r>
            <a:endParaRPr lang="zh-CN" altLang="en-US" dirty="0"/>
          </a:p>
          <a:p>
            <a:pPr eaLnBrk="1" hangingPunct="1"/>
            <a:r>
              <a:rPr lang="zh-CN" altLang="en-US" dirty="0"/>
              <a:t>其他症状： 脱水</a:t>
            </a:r>
            <a:r>
              <a:rPr lang="en-US" altLang="zh-CN"/>
              <a:t>      </a:t>
            </a:r>
            <a:r>
              <a:rPr lang="zh-CN" altLang="en-US" dirty="0"/>
              <a:t>抽搐</a:t>
            </a:r>
            <a:r>
              <a:rPr lang="en-US" altLang="zh-CN"/>
              <a:t>    </a:t>
            </a:r>
            <a:r>
              <a:rPr lang="zh-CN" altLang="en-US" dirty="0"/>
              <a:t>青紫</a:t>
            </a:r>
            <a:r>
              <a:rPr lang="en-US" altLang="zh-CN"/>
              <a:t>    </a:t>
            </a:r>
            <a:r>
              <a:rPr lang="zh-CN" altLang="en-US" dirty="0"/>
              <a:t>呼吸困难</a:t>
            </a:r>
            <a:r>
              <a:rPr lang="en-US" altLang="zh-CN"/>
              <a:t>    </a:t>
            </a:r>
            <a:r>
              <a:rPr lang="zh-CN" altLang="en-US" dirty="0"/>
              <a:t>昏迷</a:t>
            </a:r>
            <a:endParaRPr lang="en-US" altLang="zh-CN"/>
          </a:p>
          <a:p>
            <a:pPr eaLnBrk="1" hangingPunct="1"/>
            <a:r>
              <a:rPr lang="zh-CN" altLang="en-US" dirty="0"/>
              <a:t>治疗情况：</a:t>
            </a:r>
            <a:endParaRPr lang="zh-CN" altLang="en-US" dirty="0"/>
          </a:p>
          <a:p>
            <a:pPr eaLnBrk="1" hangingPunct="1"/>
            <a:r>
              <a:rPr lang="en-US" altLang="zh-CN"/>
              <a:t>1</a:t>
            </a:r>
            <a:r>
              <a:rPr lang="zh-CN" altLang="en-US" dirty="0"/>
              <a:t>）治疗单位：</a:t>
            </a:r>
            <a:r>
              <a:rPr lang="en-US" altLang="zh-CN"/>
              <a:t>  </a:t>
            </a:r>
            <a:r>
              <a:rPr lang="zh-CN" altLang="en-US" dirty="0"/>
              <a:t>临床诊断：用药情况（药物名称及剂量）：</a:t>
            </a:r>
            <a:r>
              <a:rPr lang="en-US" altLang="zh-CN"/>
              <a:t> 2</a:t>
            </a:r>
            <a:r>
              <a:rPr lang="zh-CN" altLang="en-US" dirty="0"/>
              <a:t>）自行服药（药物名称及剂量）：</a:t>
            </a:r>
            <a:r>
              <a:rPr lang="en-US" altLang="zh-CN"/>
              <a:t>3</a:t>
            </a:r>
            <a:r>
              <a:rPr lang="zh-CN" altLang="en-US" dirty="0"/>
              <a:t>）未治疗：</a:t>
            </a:r>
            <a:endParaRPr lang="zh-CN" altLang="en-US" dirty="0"/>
          </a:p>
          <a:p>
            <a:pPr eaLnBrk="1" hangingPunct="1"/>
            <a:endParaRPr lang="zh-CN" altLang="en-US" dirty="0"/>
          </a:p>
          <a:p>
            <a:pPr eaLnBrk="1" hangingPunct="1"/>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5058" name="图片占位符 45057"/>
          <p:cNvGraphicFramePr/>
          <p:nvPr>
            <p:ph type="pic" idx="1"/>
          </p:nvPr>
        </p:nvGraphicFramePr>
        <p:xfrm>
          <a:off x="1071563" y="1571625"/>
          <a:ext cx="7429500" cy="3684905"/>
        </p:xfrm>
        <a:graphic>
          <a:graphicData uri="http://schemas.openxmlformats.org/drawingml/2006/table">
            <a:tbl>
              <a:tblPr/>
              <a:tblGrid>
                <a:gridCol w="998538"/>
                <a:gridCol w="658812"/>
                <a:gridCol w="658813"/>
                <a:gridCol w="658812"/>
                <a:gridCol w="693738"/>
                <a:gridCol w="695325"/>
                <a:gridCol w="693737"/>
                <a:gridCol w="790575"/>
                <a:gridCol w="790575"/>
                <a:gridCol w="790575"/>
              </a:tblGrid>
              <a:tr h="428625">
                <a:tc rowSpan="2">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2000" dirty="0">
                          <a:solidFill>
                            <a:schemeClr val="tx1"/>
                          </a:solidFill>
                          <a:latin typeface="Times New Roman" panose="02020603050405020304" pitchFamily="18" charset="0"/>
                          <a:ea typeface="宋体" panose="02010600030101010101" pitchFamily="2" charset="-122"/>
                        </a:rPr>
                        <a:t>进 食</a:t>
                      </a:r>
                      <a:endParaRPr lang="zh-CN" altLang="en-US" sz="2000" dirty="0">
                        <a:solidFill>
                          <a:schemeClr val="tx1"/>
                        </a:solidFill>
                        <a:latin typeface="Times New Roman" panose="02020603050405020304" pitchFamily="18" charset="0"/>
                        <a:ea typeface="宋体" panose="02010600030101010101" pitchFamily="2" charset="-122"/>
                      </a:endParaRPr>
                    </a:p>
                    <a:p>
                      <a:pPr marL="0" lvl="0" indent="0" algn="ctr" eaLnBrk="1" hangingPunct="1">
                        <a:lnSpc>
                          <a:spcPts val="1600"/>
                        </a:lnSpc>
                        <a:spcBef>
                          <a:spcPct val="0"/>
                        </a:spcBef>
                        <a:buClrTx/>
                        <a:buSzTx/>
                        <a:buFontTx/>
                        <a:buNone/>
                      </a:pPr>
                      <a:r>
                        <a:rPr lang="zh-CN" altLang="en-US" sz="2000" dirty="0">
                          <a:solidFill>
                            <a:schemeClr val="tx1"/>
                          </a:solidFill>
                          <a:latin typeface="Times New Roman" panose="02020603050405020304" pitchFamily="18" charset="0"/>
                          <a:ea typeface="宋体" panose="02010600030101010101" pitchFamily="2" charset="-122"/>
                        </a:rPr>
                        <a:t>情 况</a:t>
                      </a:r>
                      <a:endParaRPr lang="zh-CN" altLang="en-US" sz="20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2000" dirty="0">
                          <a:solidFill>
                            <a:schemeClr val="tx1"/>
                          </a:solidFill>
                          <a:latin typeface="Times New Roman" panose="02020603050405020304" pitchFamily="18" charset="0"/>
                          <a:ea typeface="宋体" panose="02010600030101010101" pitchFamily="2" charset="-122"/>
                        </a:rPr>
                        <a:t>当天（</a:t>
                      </a:r>
                      <a:r>
                        <a:rPr lang="en-US" altLang="zh-CN" sz="2000">
                          <a:solidFill>
                            <a:schemeClr val="tx1"/>
                          </a:solidFill>
                          <a:latin typeface="Times New Roman" panose="02020603050405020304" pitchFamily="18" charset="0"/>
                          <a:ea typeface="宋体" panose="02010600030101010101" pitchFamily="2" charset="-122"/>
                        </a:rPr>
                        <a:t>   </a:t>
                      </a:r>
                      <a:r>
                        <a:rPr lang="zh-CN" altLang="en-US" sz="2000" dirty="0">
                          <a:solidFill>
                            <a:schemeClr val="tx1"/>
                          </a:solidFill>
                          <a:latin typeface="Times New Roman" panose="02020603050405020304" pitchFamily="18" charset="0"/>
                          <a:ea typeface="宋体" panose="02010600030101010101" pitchFamily="2" charset="-122"/>
                        </a:rPr>
                        <a:t>月</a:t>
                      </a:r>
                      <a:r>
                        <a:rPr lang="en-US" altLang="zh-CN" sz="2000">
                          <a:solidFill>
                            <a:schemeClr val="tx1"/>
                          </a:solidFill>
                          <a:latin typeface="Times New Roman" panose="02020603050405020304" pitchFamily="18" charset="0"/>
                          <a:ea typeface="宋体" panose="02010600030101010101" pitchFamily="2" charset="-122"/>
                        </a:rPr>
                        <a:t>   </a:t>
                      </a:r>
                      <a:r>
                        <a:rPr lang="zh-CN" altLang="en-US" sz="2000" dirty="0">
                          <a:solidFill>
                            <a:schemeClr val="tx1"/>
                          </a:solidFill>
                          <a:latin typeface="Times New Roman" panose="02020603050405020304" pitchFamily="18" charset="0"/>
                          <a:ea typeface="宋体" panose="02010600030101010101" pitchFamily="2" charset="-122"/>
                        </a:rPr>
                        <a:t>日</a:t>
                      </a:r>
                      <a:endParaRPr lang="zh-CN" altLang="en-US" sz="20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2000" dirty="0">
                          <a:solidFill>
                            <a:schemeClr val="tx1"/>
                          </a:solidFill>
                          <a:latin typeface="Times New Roman" panose="02020603050405020304" pitchFamily="18" charset="0"/>
                          <a:ea typeface="宋体" panose="02010600030101010101" pitchFamily="2" charset="-122"/>
                        </a:rPr>
                        <a:t>昨天（</a:t>
                      </a:r>
                      <a:r>
                        <a:rPr lang="en-US" altLang="zh-CN" sz="2000">
                          <a:solidFill>
                            <a:schemeClr val="tx1"/>
                          </a:solidFill>
                          <a:latin typeface="Times New Roman" panose="02020603050405020304" pitchFamily="18" charset="0"/>
                          <a:ea typeface="宋体" panose="02010600030101010101" pitchFamily="2" charset="-122"/>
                        </a:rPr>
                        <a:t>   </a:t>
                      </a:r>
                      <a:r>
                        <a:rPr lang="zh-CN" altLang="en-US" sz="2000" dirty="0">
                          <a:solidFill>
                            <a:schemeClr val="tx1"/>
                          </a:solidFill>
                          <a:latin typeface="Times New Roman" panose="02020603050405020304" pitchFamily="18" charset="0"/>
                          <a:ea typeface="宋体" panose="02010600030101010101" pitchFamily="2" charset="-122"/>
                        </a:rPr>
                        <a:t>月</a:t>
                      </a:r>
                      <a:r>
                        <a:rPr lang="en-US" altLang="zh-CN" sz="2000">
                          <a:solidFill>
                            <a:schemeClr val="tx1"/>
                          </a:solidFill>
                          <a:latin typeface="Times New Roman" panose="02020603050405020304" pitchFamily="18" charset="0"/>
                          <a:ea typeface="宋体" panose="02010600030101010101" pitchFamily="2" charset="-122"/>
                        </a:rPr>
                        <a:t>    </a:t>
                      </a:r>
                      <a:r>
                        <a:rPr lang="zh-CN" altLang="en-US" sz="2000" dirty="0">
                          <a:solidFill>
                            <a:schemeClr val="tx1"/>
                          </a:solidFill>
                          <a:latin typeface="Times New Roman" panose="02020603050405020304" pitchFamily="18" charset="0"/>
                          <a:ea typeface="宋体" panose="02010600030101010101" pitchFamily="2" charset="-122"/>
                        </a:rPr>
                        <a:t>日</a:t>
                      </a:r>
                      <a:endParaRPr lang="zh-CN" altLang="en-US" sz="20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2000" dirty="0">
                          <a:solidFill>
                            <a:schemeClr val="tx1"/>
                          </a:solidFill>
                          <a:latin typeface="Times New Roman" panose="02020603050405020304" pitchFamily="18" charset="0"/>
                          <a:ea typeface="宋体" panose="02010600030101010101" pitchFamily="2" charset="-122"/>
                        </a:rPr>
                        <a:t>前天（</a:t>
                      </a:r>
                      <a:r>
                        <a:rPr lang="en-US" altLang="zh-CN" sz="2000">
                          <a:solidFill>
                            <a:schemeClr val="tx1"/>
                          </a:solidFill>
                          <a:latin typeface="Times New Roman" panose="02020603050405020304" pitchFamily="18" charset="0"/>
                          <a:ea typeface="宋体" panose="02010600030101010101" pitchFamily="2" charset="-122"/>
                        </a:rPr>
                        <a:t>    </a:t>
                      </a:r>
                      <a:r>
                        <a:rPr lang="zh-CN" altLang="en-US" sz="2000" dirty="0">
                          <a:solidFill>
                            <a:schemeClr val="tx1"/>
                          </a:solidFill>
                          <a:latin typeface="Times New Roman" panose="02020603050405020304" pitchFamily="18" charset="0"/>
                          <a:ea typeface="宋体" panose="02010600030101010101" pitchFamily="2" charset="-122"/>
                        </a:rPr>
                        <a:t>月</a:t>
                      </a:r>
                      <a:r>
                        <a:rPr lang="en-US" altLang="zh-CN" sz="2000">
                          <a:solidFill>
                            <a:schemeClr val="tx1"/>
                          </a:solidFill>
                          <a:latin typeface="Times New Roman" panose="02020603050405020304" pitchFamily="18" charset="0"/>
                          <a:ea typeface="宋体" panose="02010600030101010101" pitchFamily="2" charset="-122"/>
                        </a:rPr>
                        <a:t>    </a:t>
                      </a:r>
                      <a:r>
                        <a:rPr lang="zh-CN" altLang="en-US" sz="2000" dirty="0">
                          <a:solidFill>
                            <a:schemeClr val="tx1"/>
                          </a:solidFill>
                          <a:latin typeface="Times New Roman" panose="02020603050405020304" pitchFamily="18" charset="0"/>
                          <a:ea typeface="宋体" panose="02010600030101010101" pitchFamily="2" charset="-122"/>
                        </a:rPr>
                        <a:t>日）</a:t>
                      </a:r>
                      <a:endParaRPr lang="zh-CN" altLang="en-US" sz="20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57188">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早餐</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午餐</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晚餐</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早餐</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午餐</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晚餐</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早餐</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午餐</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晚餐</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rowSpan="7">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食</a:t>
                      </a:r>
                      <a:endParaRPr lang="zh-CN" altLang="en-US" sz="1600" dirty="0">
                        <a:solidFill>
                          <a:schemeClr val="tx1"/>
                        </a:solidFill>
                        <a:latin typeface="Times New Roman" panose="02020603050405020304" pitchFamily="18" charset="0"/>
                        <a:ea typeface="宋体" panose="02010600030101010101" pitchFamily="2" charset="-122"/>
                      </a:endParaRPr>
                    </a:p>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物</a:t>
                      </a:r>
                      <a:endParaRPr lang="zh-CN" altLang="en-US" sz="1600" dirty="0">
                        <a:solidFill>
                          <a:schemeClr val="tx1"/>
                        </a:solidFill>
                        <a:latin typeface="Times New Roman" panose="02020603050405020304" pitchFamily="18" charset="0"/>
                        <a:ea typeface="宋体" panose="02010600030101010101" pitchFamily="2" charset="-122"/>
                      </a:endParaRPr>
                    </a:p>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名</a:t>
                      </a:r>
                      <a:endParaRPr lang="zh-CN" altLang="en-US" sz="1600" dirty="0">
                        <a:solidFill>
                          <a:schemeClr val="tx1"/>
                        </a:solidFill>
                        <a:latin typeface="Times New Roman" panose="02020603050405020304" pitchFamily="18" charset="0"/>
                        <a:ea typeface="宋体" panose="02010600030101010101" pitchFamily="2" charset="-122"/>
                      </a:endParaRPr>
                    </a:p>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称</a:t>
                      </a:r>
                      <a:endParaRPr lang="zh-CN" altLang="en-US" sz="1600" dirty="0">
                        <a:solidFill>
                          <a:schemeClr val="tx1"/>
                        </a:solidFill>
                        <a:latin typeface="Times New Roman" panose="02020603050405020304" pitchFamily="18" charset="0"/>
                        <a:ea typeface="宋体" panose="02010600030101010101" pitchFamily="2" charset="-122"/>
                      </a:endParaRPr>
                    </a:p>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及</a:t>
                      </a:r>
                      <a:endParaRPr lang="zh-CN" altLang="en-US" sz="1600" dirty="0">
                        <a:solidFill>
                          <a:schemeClr val="tx1"/>
                        </a:solidFill>
                        <a:latin typeface="Times New Roman" panose="02020603050405020304" pitchFamily="18" charset="0"/>
                        <a:ea typeface="宋体" panose="02010600030101010101" pitchFamily="2" charset="-122"/>
                      </a:endParaRPr>
                    </a:p>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数</a:t>
                      </a:r>
                      <a:endParaRPr lang="zh-CN" altLang="en-US" sz="1600" dirty="0">
                        <a:solidFill>
                          <a:schemeClr val="tx1"/>
                        </a:solidFill>
                        <a:latin typeface="Times New Roman" panose="02020603050405020304" pitchFamily="18" charset="0"/>
                        <a:ea typeface="宋体" panose="02010600030101010101" pitchFamily="2" charset="-122"/>
                      </a:endParaRPr>
                    </a:p>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量</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62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163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82600">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时间</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57188">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r>
                        <a:rPr lang="zh-CN" altLang="en-US" sz="1600" dirty="0">
                          <a:solidFill>
                            <a:schemeClr val="tx1"/>
                          </a:solidFill>
                          <a:latin typeface="Times New Roman" panose="02020603050405020304" pitchFamily="18" charset="0"/>
                          <a:ea typeface="宋体" panose="02010600030101010101" pitchFamily="2" charset="-122"/>
                        </a:rPr>
                        <a:t>场所</a:t>
                      </a:r>
                      <a:endParaRPr lang="zh-CN" altLang="en-US" sz="1600" dirty="0">
                        <a:solidFill>
                          <a:schemeClr val="tx1"/>
                        </a:solidFill>
                        <a:latin typeface="Times New Roman" panose="02020603050405020304" pitchFamily="18" charset="0"/>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itchFamily="18" charset="2"/>
                        <a:buChar char=""/>
                        <a:defRPr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itchFamily="18" charset="2"/>
                        <a:buChar char=""/>
                        <a:defRPr sz="1800" kern="1200">
                          <a:solidFill>
                            <a:schemeClr val="tx2"/>
                          </a:solidFill>
                          <a:latin typeface="+mn-lt"/>
                          <a:ea typeface="+mn-ea"/>
                          <a:cs typeface="+mn-cs"/>
                        </a:defRPr>
                      </a:lvl5pPr>
                    </a:lstStyle>
                    <a:p>
                      <a:pPr marL="0" lvl="0" indent="0" algn="ctr" eaLnBrk="1" hangingPunct="1">
                        <a:lnSpc>
                          <a:spcPts val="1600"/>
                        </a:lnSpc>
                        <a:spcBef>
                          <a:spcPct val="0"/>
                        </a:spcBef>
                        <a:buClrTx/>
                        <a:buSzTx/>
                        <a:buFontTx/>
                        <a:buNone/>
                      </a:pPr>
                      <a:endParaRPr lang="en-US" altLang="zh-CN" sz="1600">
                        <a:solidFill>
                          <a:schemeClr val="tx1"/>
                        </a:solidFill>
                        <a:latin typeface="宋体" panose="02010600030101010101" pitchFamily="2" charset="-122"/>
                        <a:ea typeface="宋体" panose="02010600030101010101" pitchFamily="2" charset="-122"/>
                      </a:endParaRPr>
                    </a:p>
                  </a:txBody>
                  <a:tcPr marL="63795" marR="63795"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7890" name="标题 1"/>
          <p:cNvSpPr>
            <a:spLocks noGrp="1"/>
          </p:cNvSpPr>
          <p:nvPr>
            <p:ph type="title"/>
          </p:nvPr>
        </p:nvSpPr>
        <p:spPr>
          <a:xfrm>
            <a:off x="1071563" y="5286374"/>
            <a:ext cx="7429500" cy="500063"/>
          </a:xfrm>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0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其他可疑食品：     进食时间：        进食场所：      进食数量：</a:t>
            </a:r>
            <a:endParaRPr kumimoji="0" lang="zh-CN" altLang="en-US" sz="20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5843" name="矩形 7"/>
          <p:cNvSpPr/>
          <p:nvPr/>
        </p:nvSpPr>
        <p:spPr>
          <a:xfrm>
            <a:off x="1214438" y="642938"/>
            <a:ext cx="7143750" cy="954087"/>
          </a:xfrm>
          <a:prstGeom prst="rect">
            <a:avLst/>
          </a:prstGeom>
          <a:noFill/>
          <a:ln w="9525">
            <a:noFill/>
          </a:ln>
        </p:spPr>
        <p:txBody>
          <a:bodyPr anchor="t" anchorCtr="0">
            <a:spAutoFit/>
          </a:bodyPr>
          <a:p>
            <a:r>
              <a:rPr lang="zh-CN" altLang="en-US" sz="2800" b="1" dirty="0">
                <a:latin typeface="华文宋体" pitchFamily="2" charset="-122"/>
                <a:ea typeface="华文宋体" pitchFamily="2" charset="-122"/>
              </a:rPr>
              <a:t>发病前</a:t>
            </a:r>
            <a:r>
              <a:rPr lang="en-US" altLang="zh-CN" sz="2800" b="1">
                <a:latin typeface="华文宋体" pitchFamily="2" charset="-122"/>
                <a:ea typeface="华文宋体" pitchFamily="2" charset="-122"/>
              </a:rPr>
              <a:t>72</a:t>
            </a:r>
            <a:r>
              <a:rPr lang="zh-CN" altLang="en-US" sz="2800" b="1" dirty="0">
                <a:latin typeface="华文宋体" pitchFamily="2" charset="-122"/>
                <a:ea typeface="华文宋体" pitchFamily="2" charset="-122"/>
              </a:rPr>
              <a:t>小时内摄入的食品调查（自发病时间向前推溯</a:t>
            </a:r>
            <a:r>
              <a:rPr lang="en-US" altLang="zh-CN" sz="2800" b="1">
                <a:latin typeface="华文宋体" pitchFamily="2" charset="-122"/>
                <a:ea typeface="华文宋体" pitchFamily="2" charset="-122"/>
              </a:rPr>
              <a:t>72</a:t>
            </a:r>
            <a:r>
              <a:rPr lang="zh-CN" altLang="en-US" sz="2800" b="1" dirty="0">
                <a:latin typeface="华文宋体" pitchFamily="2" charset="-122"/>
                <a:ea typeface="华文宋体" pitchFamily="2" charset="-122"/>
              </a:rPr>
              <a:t>小时）</a:t>
            </a:r>
            <a:endParaRPr lang="zh-CN" altLang="en-US" sz="2800" b="1" dirty="0">
              <a:latin typeface="华文宋体" pitchFamily="2" charset="-122"/>
              <a:ea typeface="华文宋体"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图片占位符 4"/>
          <p:cNvGraphicFramePr>
            <a:graphicFrameLocks noGrp="1"/>
          </p:cNvGraphicFramePr>
          <p:nvPr>
            <p:ph type="pic" idx="1"/>
          </p:nvPr>
        </p:nvGraphicFramePr>
        <p:xfrm>
          <a:off x="1285875" y="1785937"/>
          <a:ext cx="7286625" cy="2714625"/>
        </p:xfrm>
        <a:graphic>
          <a:graphicData uri="http://schemas.openxmlformats.org/drawingml/2006/table">
            <a:tbl>
              <a:tblPr/>
              <a:tblGrid>
                <a:gridCol w="2655543"/>
                <a:gridCol w="2040486"/>
                <a:gridCol w="2590648"/>
              </a:tblGrid>
              <a:tr h="904881">
                <a:tc>
                  <a:txBody>
                    <a:bodyPr/>
                    <a:lstStyle/>
                    <a:p>
                      <a:pPr algn="ctr">
                        <a:lnSpc>
                          <a:spcPts val="1600"/>
                        </a:lnSpc>
                        <a:spcAft>
                          <a:spcPts val="0"/>
                        </a:spcAft>
                      </a:pPr>
                      <a:r>
                        <a:rPr lang="zh-CN" sz="2000" kern="1800" spc="-80" dirty="0">
                          <a:latin typeface="Times New Roman" panose="02020603050405020304"/>
                          <a:ea typeface="宋体" panose="02010600030101010101" pitchFamily="2" charset="-122"/>
                          <a:cs typeface="宋体" panose="02010600030101010101" pitchFamily="2" charset="-122"/>
                        </a:rPr>
                        <a:t>样品名称及检验项目</a:t>
                      </a:r>
                      <a:endParaRPr lang="zh-CN" sz="2000" kern="100" dirty="0">
                        <a:latin typeface="Times New Roman" panose="02020603050405020304"/>
                        <a:ea typeface="宋体" panose="02010600030101010101" pitchFamily="2" charset="-122"/>
                      </a:endParaRPr>
                    </a:p>
                  </a:txBody>
                  <a:tcPr marL="63795" marR="637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2000" kern="1800" spc="-80" dirty="0">
                          <a:latin typeface="Times New Roman" panose="02020603050405020304"/>
                          <a:ea typeface="宋体" panose="02010600030101010101" pitchFamily="2" charset="-122"/>
                          <a:cs typeface="宋体" panose="02010600030101010101" pitchFamily="2" charset="-122"/>
                        </a:rPr>
                        <a:t>检 验 结 果</a:t>
                      </a:r>
                      <a:r>
                        <a:rPr lang="en-US" sz="2000" kern="1800" spc="-80" dirty="0">
                          <a:latin typeface="Times New Roman" panose="02020603050405020304"/>
                          <a:ea typeface="宋体" panose="02010600030101010101" pitchFamily="2" charset="-122"/>
                          <a:cs typeface="宋体" panose="02010600030101010101" pitchFamily="2" charset="-122"/>
                        </a:rPr>
                        <a:t> </a:t>
                      </a:r>
                      <a:endParaRPr lang="zh-CN" sz="2000" kern="100" dirty="0">
                        <a:latin typeface="Times New Roman" panose="02020603050405020304"/>
                        <a:ea typeface="宋体" panose="02010600030101010101" pitchFamily="2" charset="-122"/>
                      </a:endParaRPr>
                    </a:p>
                  </a:txBody>
                  <a:tcPr marL="63795" marR="637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CN" sz="2000" kern="1800" spc="-80" dirty="0">
                          <a:latin typeface="Times New Roman" panose="02020603050405020304"/>
                          <a:ea typeface="宋体" panose="02010600030101010101" pitchFamily="2" charset="-122"/>
                          <a:cs typeface="宋体" panose="02010600030101010101" pitchFamily="2" charset="-122"/>
                        </a:rPr>
                        <a:t>意义（有、无、可疑）</a:t>
                      </a:r>
                      <a:endParaRPr lang="zh-CN" sz="2000" kern="100" dirty="0">
                        <a:latin typeface="Times New Roman" panose="02020603050405020304"/>
                        <a:ea typeface="宋体" panose="02010600030101010101" pitchFamily="2" charset="-122"/>
                      </a:endParaRPr>
                    </a:p>
                  </a:txBody>
                  <a:tcPr marL="63795" marR="637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4881">
                <a:tc>
                  <a:txBody>
                    <a:bodyPr/>
                    <a:lstStyle/>
                    <a:p>
                      <a:pPr algn="just">
                        <a:lnSpc>
                          <a:spcPts val="1600"/>
                        </a:lnSpc>
                        <a:spcAft>
                          <a:spcPts val="0"/>
                        </a:spcAft>
                      </a:pPr>
                      <a:endParaRPr lang="en-US" sz="1100" kern="1800" spc="-80">
                        <a:latin typeface="宋体" panose="02010600030101010101" pitchFamily="2" charset="-122"/>
                        <a:ea typeface="宋体" panose="02010600030101010101" pitchFamily="2" charset="-122"/>
                        <a:cs typeface="宋体" panose="02010600030101010101" pitchFamily="2" charset="-122"/>
                      </a:endParaRPr>
                    </a:p>
                  </a:txBody>
                  <a:tcPr marL="63795" marR="63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spcAft>
                          <a:spcPts val="0"/>
                        </a:spcAft>
                      </a:pPr>
                      <a:endParaRPr lang="en-US" sz="1100" kern="1800" spc="-80">
                        <a:latin typeface="宋体" panose="02010600030101010101" pitchFamily="2" charset="-122"/>
                        <a:ea typeface="宋体" panose="02010600030101010101" pitchFamily="2" charset="-122"/>
                        <a:cs typeface="宋体" panose="02010600030101010101" pitchFamily="2" charset="-122"/>
                      </a:endParaRPr>
                    </a:p>
                  </a:txBody>
                  <a:tcPr marL="63795" marR="63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spcAft>
                          <a:spcPts val="0"/>
                        </a:spcAft>
                      </a:pPr>
                      <a:endParaRPr lang="en-US" sz="1100" kern="1800" spc="-80">
                        <a:latin typeface="宋体" panose="02010600030101010101" pitchFamily="2" charset="-122"/>
                        <a:ea typeface="宋体" panose="02010600030101010101" pitchFamily="2" charset="-122"/>
                        <a:cs typeface="宋体" panose="02010600030101010101" pitchFamily="2" charset="-122"/>
                      </a:endParaRPr>
                    </a:p>
                  </a:txBody>
                  <a:tcPr marL="63795" marR="63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4883">
                <a:tc>
                  <a:txBody>
                    <a:bodyPr/>
                    <a:lstStyle/>
                    <a:p>
                      <a:pPr algn="just">
                        <a:lnSpc>
                          <a:spcPts val="1600"/>
                        </a:lnSpc>
                        <a:spcAft>
                          <a:spcPts val="0"/>
                        </a:spcAft>
                      </a:pPr>
                      <a:endParaRPr lang="en-US" sz="1100" kern="1800" spc="-80" dirty="0">
                        <a:latin typeface="宋体" panose="02010600030101010101" pitchFamily="2" charset="-122"/>
                        <a:ea typeface="宋体" panose="02010600030101010101" pitchFamily="2" charset="-122"/>
                        <a:cs typeface="宋体" panose="02010600030101010101" pitchFamily="2" charset="-122"/>
                      </a:endParaRPr>
                    </a:p>
                  </a:txBody>
                  <a:tcPr marL="63795" marR="63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spcAft>
                          <a:spcPts val="0"/>
                        </a:spcAft>
                      </a:pPr>
                      <a:endParaRPr lang="en-US" sz="1100" kern="1800" spc="-80">
                        <a:latin typeface="宋体" panose="02010600030101010101" pitchFamily="2" charset="-122"/>
                        <a:ea typeface="宋体" panose="02010600030101010101" pitchFamily="2" charset="-122"/>
                        <a:cs typeface="宋体" panose="02010600030101010101" pitchFamily="2" charset="-122"/>
                      </a:endParaRPr>
                    </a:p>
                  </a:txBody>
                  <a:tcPr marL="63795" marR="63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spcAft>
                          <a:spcPts val="0"/>
                        </a:spcAft>
                      </a:pPr>
                      <a:endParaRPr lang="en-US" sz="1100" kern="1800" spc="-80" dirty="0">
                        <a:latin typeface="宋体" panose="02010600030101010101" pitchFamily="2" charset="-122"/>
                        <a:ea typeface="宋体" panose="02010600030101010101" pitchFamily="2" charset="-122"/>
                        <a:cs typeface="宋体" panose="02010600030101010101" pitchFamily="2" charset="-122"/>
                      </a:endParaRPr>
                    </a:p>
                  </a:txBody>
                  <a:tcPr marL="63795" marR="63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8914" name="标题 1"/>
          <p:cNvSpPr>
            <a:spLocks noGrp="1"/>
          </p:cNvSpPr>
          <p:nvPr>
            <p:ph type="title"/>
          </p:nvPr>
        </p:nvSpPr>
        <p:spPr>
          <a:noFill/>
          <a:ln>
            <a:noFill/>
          </a:ln>
          <a:effectLst/>
          <a:scene3d>
            <a:camera prst="orthographicFront"/>
            <a:lightRig rig="balanced" dir="t"/>
          </a:scene3d>
          <a:sp3d prstMaterial="plastic"/>
        </p:spPr>
        <p:txBody>
          <a:bodyPr vert="horz"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zh-CN" altLang="en-US" sz="4000" b="1"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br>
            <a:endParaRPr kumimoji="0" lang="zh-CN" altLang="en-US" sz="2000" b="1"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6867" name="文本占位符 3"/>
          <p:cNvSpPr>
            <a:spLocks noGrp="1"/>
          </p:cNvSpPr>
          <p:nvPr>
            <p:ph type="body" sz="half" idx="2"/>
          </p:nvPr>
        </p:nvSpPr>
        <p:spPr>
          <a:xfrm>
            <a:off x="1214438" y="4714875"/>
            <a:ext cx="7429500" cy="1457325"/>
          </a:xfrm>
          <a:ln/>
        </p:spPr>
        <p:txBody>
          <a:bodyPr vert="horz" wrap="square" lIns="109728" tIns="0" rIns="91440" bIns="45720" anchor="t" anchorCtr="0"/>
          <a:p>
            <a:pPr eaLnBrk="1" hangingPunct="1">
              <a:buSzPct val="70000"/>
            </a:pPr>
            <a:r>
              <a:rPr lang="zh-CN" altLang="en-US" sz="2800" kern="1200" dirty="0">
                <a:latin typeface="+mn-lt"/>
                <a:ea typeface="宋体" panose="02010600030101010101" pitchFamily="2" charset="-122"/>
                <a:cs typeface="+mn-cs"/>
              </a:rPr>
              <a:t>若实验室检验结果有意义，可疑致病因素为：</a:t>
            </a:r>
            <a:br>
              <a:rPr lang="zh-CN" altLang="en-US" sz="2800" kern="1200" dirty="0">
                <a:latin typeface="+mn-lt"/>
                <a:ea typeface="+mn-ea"/>
                <a:cs typeface="+mn-cs"/>
              </a:rPr>
            </a:br>
            <a:r>
              <a:rPr lang="zh-CN" altLang="en-US" sz="2800" kern="1200" dirty="0">
                <a:latin typeface="+mn-lt"/>
                <a:ea typeface="宋体" panose="02010600030101010101" pitchFamily="2" charset="-122"/>
                <a:cs typeface="+mn-cs"/>
              </a:rPr>
              <a:t>被调查人签字：                 调查人（</a:t>
            </a:r>
            <a:r>
              <a:rPr lang="en-US" altLang="zh-CN" sz="2800" kern="1200">
                <a:latin typeface="+mn-lt"/>
                <a:ea typeface="宋体" panose="02010600030101010101" pitchFamily="2" charset="-122"/>
                <a:cs typeface="+mn-cs"/>
              </a:rPr>
              <a:t>2</a:t>
            </a:r>
            <a:r>
              <a:rPr lang="zh-CN" altLang="en-US" sz="2800" kern="1200" dirty="0">
                <a:latin typeface="+mn-lt"/>
                <a:ea typeface="宋体" panose="02010600030101010101" pitchFamily="2" charset="-122"/>
                <a:cs typeface="+mn-cs"/>
              </a:rPr>
              <a:t>人）签名：                  调查日期：   年   月   日</a:t>
            </a:r>
            <a:endParaRPr lang="zh-CN" altLang="en-US" sz="2800" kern="1200" dirty="0">
              <a:latin typeface="+mn-lt"/>
              <a:ea typeface="+mn-ea"/>
              <a:cs typeface="+mn-cs"/>
            </a:endParaRPr>
          </a:p>
        </p:txBody>
      </p:sp>
      <p:sp>
        <p:nvSpPr>
          <p:cNvPr id="36868" name="矩形 6"/>
          <p:cNvSpPr/>
          <p:nvPr/>
        </p:nvSpPr>
        <p:spPr>
          <a:xfrm>
            <a:off x="1214438" y="571500"/>
            <a:ext cx="7286625" cy="1077913"/>
          </a:xfrm>
          <a:prstGeom prst="rect">
            <a:avLst/>
          </a:prstGeom>
          <a:noFill/>
          <a:ln w="9525">
            <a:noFill/>
          </a:ln>
        </p:spPr>
        <p:txBody>
          <a:bodyPr anchor="t" anchorCtr="0">
            <a:spAutoFit/>
          </a:bodyPr>
          <a:p>
            <a:r>
              <a:rPr lang="zh-CN" altLang="en-US" sz="3200" dirty="0">
                <a:latin typeface="Times New Roman" panose="02020603050405020304" pitchFamily="18" charset="0"/>
                <a:ea typeface="宋体" panose="02010600030101010101" pitchFamily="2" charset="-122"/>
              </a:rPr>
              <a:t>临床及实验室检验结果（没有进行临床或者实验室检验的可以不填）</a:t>
            </a:r>
            <a:endParaRPr lang="zh-CN" altLang="en-US" sz="3200" dirty="0">
              <a:latin typeface="Times New Roman" panose="02020603050405020304" pitchFamily="18" charset="0"/>
              <a:ea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8" name="标题 91137"/>
          <p:cNvSpPr/>
          <p:nvPr>
            <p:ph type="title"/>
          </p:nvPr>
        </p:nvSpPr>
        <p:spPr>
          <a:noFill/>
          <a:ln>
            <a:noFill/>
          </a:ln>
        </p:spPr>
        <p:txBody>
          <a:bodyPr/>
          <a:p>
            <a:pPr marL="0" marR="0" indent="0" algn="l" defTabSz="914400" rtl="0" eaLnBrk="1" fontAlgn="base" latinLnBrk="0" hangingPunct="1">
              <a:lnSpc>
                <a:spcPct val="100000"/>
              </a:lnSpc>
              <a:spcBef>
                <a:spcPct val="0"/>
              </a:spcBef>
              <a:spcAft>
                <a:spcPct val="0"/>
              </a:spcAft>
              <a:buClrTx/>
              <a:buSzTx/>
              <a:buFontTx/>
              <a:buNone/>
            </a:pPr>
            <a:r>
              <a:rPr kumimoji="0" lang="zh-CN" altLang="en-US" sz="3600" b="0" i="0" u="none" strike="noStrike" kern="1200" cap="all" spc="0" normalizeH="0" baseline="0" noProof="1" dirty="0">
                <a:solidFill>
                  <a:schemeClr val="tx2"/>
                </a:solidFill>
                <a:effectLst/>
                <a:latin typeface="+mj-lt"/>
                <a:ea typeface="+mj-ea"/>
                <a:cs typeface="+mj-cs"/>
              </a:rPr>
              <a:t>六、资料的分析整理</a:t>
            </a:r>
            <a:endParaRPr kumimoji="0" lang="zh-CN" altLang="en-US" sz="3600" b="0" i="0" u="none" strike="noStrike" kern="1200" cap="all" spc="0" normalizeH="0" baseline="0" noProof="1" dirty="0">
              <a:solidFill>
                <a:schemeClr val="tx2"/>
              </a:solidFill>
              <a:effectLst/>
              <a:latin typeface="+mj-lt"/>
              <a:ea typeface="+mj-ea"/>
              <a:cs typeface="+mj-cs"/>
            </a:endParaRPr>
          </a:p>
        </p:txBody>
      </p:sp>
      <p:sp>
        <p:nvSpPr>
          <p:cNvPr id="37890" name="文本占位符 91138"/>
          <p:cNvSpPr>
            <a:spLocks noGrp="1"/>
          </p:cNvSpPr>
          <p:nvPr>
            <p:ph idx="1"/>
          </p:nvPr>
        </p:nvSpPr>
        <p:spPr>
          <a:ln/>
        </p:spPr>
        <p:txBody>
          <a:bodyPr anchor="t" anchorCtr="0"/>
          <a:p>
            <a:r>
              <a:rPr lang="zh-CN" altLang="en-US" dirty="0"/>
              <a:t>确定病例数量：过严或过宽都会造成漏诊、误诊或扩大病例范围；</a:t>
            </a:r>
            <a:endParaRPr lang="zh-CN" altLang="en-US" dirty="0"/>
          </a:p>
          <a:p>
            <a:r>
              <a:rPr lang="zh-CN" altLang="en-US" dirty="0"/>
              <a:t>临床症状与体症的分析；</a:t>
            </a:r>
            <a:endParaRPr lang="zh-CN" altLang="en-US" dirty="0"/>
          </a:p>
          <a:p>
            <a:r>
              <a:rPr lang="zh-CN" altLang="en-US" dirty="0"/>
              <a:t>推算潜伏期；</a:t>
            </a:r>
            <a:endParaRPr lang="zh-CN" altLang="en-US" dirty="0"/>
          </a:p>
          <a:p>
            <a:r>
              <a:rPr lang="zh-CN" altLang="en-US" dirty="0"/>
              <a:t>确定可疑病因食物；</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a:t>
            </a: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8914" name="内容占位符 2"/>
          <p:cNvSpPr>
            <a:spLocks noGrp="1"/>
          </p:cNvSpPr>
          <p:nvPr>
            <p:ph idx="1"/>
          </p:nvPr>
        </p:nvSpPr>
        <p:spPr>
          <a:ln/>
        </p:spPr>
        <p:txBody>
          <a:bodyPr vert="horz" wrap="square" lIns="91440" tIns="45720" rIns="91440" bIns="45720" anchor="t" anchorCtr="0"/>
          <a:p>
            <a:pPr eaLnBrk="1" hangingPunct="1"/>
            <a:r>
              <a:rPr lang="zh-CN" altLang="en-US" dirty="0"/>
              <a:t>在对食物中毒现场处理后</a:t>
            </a:r>
            <a:r>
              <a:rPr lang="en-US" altLang="zh-CN"/>
              <a:t>,</a:t>
            </a:r>
            <a:r>
              <a:rPr lang="zh-CN" altLang="en-US" dirty="0"/>
              <a:t>快速、公正、详实、准确并且简明扼要地撰写食物中毒调查报告是卫生专业人员的基本功。</a:t>
            </a:r>
            <a:endParaRPr lang="zh-CN" altLang="en-US" dirty="0"/>
          </a:p>
          <a:p>
            <a:pPr eaLnBrk="1" hangingPunct="1"/>
            <a:r>
              <a:rPr lang="zh-CN" altLang="en-US" dirty="0"/>
              <a:t>食物中毒调查报告属应用型调查报告</a:t>
            </a:r>
            <a:r>
              <a:rPr lang="en-US" altLang="zh-CN"/>
              <a:t>,</a:t>
            </a:r>
            <a:r>
              <a:rPr lang="zh-CN" altLang="en-US" dirty="0"/>
              <a:t>其格式不是特别固定</a:t>
            </a:r>
            <a:r>
              <a:rPr lang="en-US" altLang="zh-CN"/>
              <a:t>,</a:t>
            </a:r>
            <a:r>
              <a:rPr lang="zh-CN" altLang="en-US" dirty="0"/>
              <a:t>尤其是情况紧急时</a:t>
            </a:r>
            <a:r>
              <a:rPr lang="en-US" altLang="zh-CN"/>
              <a:t>,</a:t>
            </a:r>
            <a:r>
              <a:rPr lang="zh-CN" altLang="en-US" dirty="0"/>
              <a:t>只需要把主要内容即卫生事件的背景、处理过程和结果、对下一步的建议等叙述清楚即可。</a:t>
            </a:r>
            <a:endParaRPr lang="zh-CN" altLang="en-US" dirty="0"/>
          </a:p>
          <a:p>
            <a:pPr eaLnBrk="1" hangingPunct="1"/>
            <a:r>
              <a:rPr lang="zh-CN" altLang="en-US" dirty="0"/>
              <a:t>食物中毒调查报告又分为阶段性和最终型两种</a:t>
            </a:r>
            <a:endParaRPr lang="zh-CN" altLang="en-US" dirty="0"/>
          </a:p>
          <a:p>
            <a:pPr eaLnBrk="1" hangingPunct="1"/>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noChangeArrowheads="1"/>
          </p:cNvSpPr>
          <p:nvPr>
            <p:ph type="title"/>
          </p:nvPr>
        </p:nvSpPr>
        <p:spPr>
          <a:xfrm>
            <a:off x="450850" y="488950"/>
            <a:ext cx="8686800" cy="838200"/>
          </a:xfrm>
          <a:noFill/>
          <a:ln>
            <a:noFill/>
          </a:ln>
          <a:effectLst/>
          <a:scene3d>
            <a:camera prst="orthographicFront"/>
            <a:lightRig rig="balanced" dir="t"/>
          </a:scene3d>
          <a:sp3d prstMaterial="plastic"/>
        </p:spPr>
        <p:txBody>
          <a:bodyPr vert="horz"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40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br>
            <a:r>
              <a:rPr kumimoji="0" lang="zh-CN" sz="40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一、食物中毒</a:t>
            </a:r>
            <a:r>
              <a:rPr kumimoji="0" lang="zh-CN" altLang="en-US" sz="40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的定义</a:t>
            </a:r>
            <a:br>
              <a:rPr kumimoji="0" lang="zh-CN" sz="40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br>
            <a:endParaRPr kumimoji="0" lang="zh-CN" sz="40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2290" name="Rectangle 3"/>
          <p:cNvSpPr>
            <a:spLocks noGrp="1"/>
          </p:cNvSpPr>
          <p:nvPr>
            <p:ph idx="1"/>
          </p:nvPr>
        </p:nvSpPr>
        <p:spPr>
          <a:ln/>
        </p:spPr>
        <p:txBody>
          <a:bodyPr vert="horz" wrap="square" lIns="91440" tIns="45720" rIns="91440" bIns="45720" anchor="t" anchorCtr="0"/>
          <a:p>
            <a:pPr eaLnBrk="1" hangingPunct="1"/>
            <a:r>
              <a:rPr lang="zh-CN" altLang="en-US" sz="4000" dirty="0"/>
              <a:t>是指摄入了含有生物性、化学性有毒有害物质的食品或者把有毒有害物质当作食品摄入后出现的非传染性</a:t>
            </a:r>
            <a:r>
              <a:rPr lang="en-US" altLang="zh-CN" sz="4000"/>
              <a:t>(</a:t>
            </a:r>
            <a:r>
              <a:rPr lang="zh-CN" altLang="en-US" sz="4000" dirty="0"/>
              <a:t>不属于传染病</a:t>
            </a:r>
            <a:r>
              <a:rPr lang="en-US" altLang="zh-CN" sz="4000"/>
              <a:t>)</a:t>
            </a:r>
            <a:r>
              <a:rPr lang="zh-CN" altLang="en-US" sz="4000" dirty="0"/>
              <a:t>的急性、亚急性疾病。</a:t>
            </a:r>
            <a:endParaRPr lang="en-US" altLang="zh-CN" sz="4000"/>
          </a:p>
          <a:p>
            <a:pPr eaLnBrk="1" hangingPunct="1">
              <a:buNone/>
            </a:pPr>
            <a:r>
              <a:rPr lang="en-US" altLang="zh-CN" sz="4000"/>
              <a:t>  （GB14938-94  </a:t>
            </a:r>
            <a:r>
              <a:rPr lang="zh-CN" altLang="en-US" sz="4000" dirty="0"/>
              <a:t>食物中毒诊断标准及技术处理总则）</a:t>
            </a:r>
            <a:endParaRPr lang="en-US" altLang="zh-CN" sz="4000"/>
          </a:p>
          <a:p>
            <a:pPr eaLnBrk="1" hangingPunct="1">
              <a:buFont typeface="Wingdings" panose="05000000000000000000" pitchFamily="2" charset="2"/>
              <a:buNone/>
            </a:pPr>
            <a:endParaRPr lang="en-US" altLang="zh-CN" sz="4000"/>
          </a:p>
          <a:p>
            <a:pPr eaLnBrk="1" hangingPunct="1">
              <a:buFont typeface="Wingdings" panose="05000000000000000000" pitchFamily="2" charset="2"/>
              <a:buNone/>
            </a:pPr>
            <a:endParaRPr lang="en-US" altLang="zh-CN" sz="4000"/>
          </a:p>
          <a:p>
            <a:pPr eaLnBrk="1" hangingPunct="1">
              <a:buFont typeface="Wingdings" panose="05000000000000000000" pitchFamily="2" charset="2"/>
              <a:buNone/>
            </a:pPr>
            <a:endParaRPr lang="en-US" altLang="zh-CN"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a:t>
            </a: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9938" name="内容占位符 2"/>
          <p:cNvSpPr>
            <a:spLocks noGrp="1"/>
          </p:cNvSpPr>
          <p:nvPr>
            <p:ph idx="1"/>
          </p:nvPr>
        </p:nvSpPr>
        <p:spPr>
          <a:ln/>
        </p:spPr>
        <p:txBody>
          <a:bodyPr vert="horz" wrap="square" lIns="91440" tIns="45720" rIns="91440" bIns="45720" anchor="t" anchorCtr="0"/>
          <a:p>
            <a:pPr eaLnBrk="1" hangingPunct="1"/>
            <a:r>
              <a:rPr lang="zh-CN" altLang="en-US" dirty="0"/>
              <a:t>一、基本情况：包括发病单位的就餐的基本情况，就餐的人数、有无共同就餐史，首发病例的时间、主要症状（注意特异性的症状和体征），续发病例的人数，有无采取治疗。监督员到达现场后采取的措施包括行政控制决定、协助医疗人员进行救治的情况，初步判断是否是食物中毒事件。</a:t>
            </a:r>
            <a:br>
              <a:rPr lang="en-US" altLang="zh-CN"/>
            </a:b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a:t>
            </a: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40962" name="内容占位符 2"/>
          <p:cNvSpPr>
            <a:spLocks noGrp="1"/>
          </p:cNvSpPr>
          <p:nvPr>
            <p:ph idx="1"/>
          </p:nvPr>
        </p:nvSpPr>
        <p:spPr>
          <a:ln/>
        </p:spPr>
        <p:txBody>
          <a:bodyPr vert="horz" wrap="square" lIns="91440" tIns="45720" rIns="91440" bIns="45720" anchor="t" anchorCtr="0"/>
          <a:p>
            <a:pPr eaLnBrk="1" hangingPunct="1"/>
            <a:r>
              <a:rPr lang="zh-CN" altLang="en-US" sz="2800" dirty="0"/>
              <a:t>二、流行病学调查</a:t>
            </a:r>
            <a:br>
              <a:rPr lang="en-US" altLang="zh-CN" sz="2800"/>
            </a:br>
            <a:r>
              <a:rPr lang="en-US" altLang="zh-CN" sz="2800"/>
              <a:t>⑴</a:t>
            </a:r>
            <a:r>
              <a:rPr lang="zh-CN" altLang="en-US" sz="2800" dirty="0"/>
              <a:t>个案调查的情况：包括人数、对照样本的情况</a:t>
            </a:r>
            <a:br>
              <a:rPr lang="en-US" altLang="zh-CN" sz="2800"/>
            </a:br>
            <a:r>
              <a:rPr lang="en-US" altLang="zh-CN" sz="2800"/>
              <a:t>⑵</a:t>
            </a:r>
            <a:r>
              <a:rPr lang="zh-CN" altLang="en-US" sz="2800" dirty="0"/>
              <a:t>基本情况：发病人数就餐地点、发病区域、性别、年龄、职业、民族等分布和构成；</a:t>
            </a:r>
            <a:br>
              <a:rPr lang="en-US" altLang="zh-CN" sz="2800"/>
            </a:br>
            <a:r>
              <a:rPr lang="en-US" altLang="zh-CN" sz="2800"/>
              <a:t>⑶</a:t>
            </a:r>
            <a:r>
              <a:rPr lang="zh-CN" altLang="en-US" sz="2800" dirty="0"/>
              <a:t>发病情况：最早、最晚潜伏期，平均潜伏期，病人的主要症状，主要症状的描述及相应人数的统计分析；</a:t>
            </a:r>
            <a:br>
              <a:rPr lang="en-US" altLang="zh-CN" sz="2800"/>
            </a:br>
            <a:r>
              <a:rPr lang="en-US" altLang="zh-CN" sz="2800"/>
              <a:t>⑷</a:t>
            </a:r>
            <a:r>
              <a:rPr lang="zh-CN" altLang="en-US" sz="2800" dirty="0"/>
              <a:t>就餐情况：包括是否有共同就餐史，共同就餐的时间、食谱。</a:t>
            </a:r>
            <a:br>
              <a:rPr lang="en-US" altLang="zh-CN"/>
            </a:b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a:t>
            </a: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41986" name="内容占位符 2"/>
          <p:cNvSpPr>
            <a:spLocks noGrp="1"/>
          </p:cNvSpPr>
          <p:nvPr>
            <p:ph idx="1"/>
          </p:nvPr>
        </p:nvSpPr>
        <p:spPr>
          <a:ln/>
        </p:spPr>
        <p:txBody>
          <a:bodyPr vert="horz" wrap="square" lIns="91440" tIns="45720" rIns="91440" bIns="45720" anchor="t" anchorCtr="0"/>
          <a:p>
            <a:pPr eaLnBrk="1" hangingPunct="1"/>
            <a:r>
              <a:rPr lang="zh-CN" altLang="en-US" dirty="0"/>
              <a:t>三、临床就诊、诊断情况：包括医院就诊、治疗、化验、诊断情况等。</a:t>
            </a:r>
            <a:endParaRPr lang="zh-CN" altLang="en-US" dirty="0"/>
          </a:p>
          <a:p>
            <a:pPr eaLnBrk="1" hangingPunct="1"/>
            <a:r>
              <a:rPr lang="zh-CN" altLang="en-US" dirty="0"/>
              <a:t>四、现场卫生学调查</a:t>
            </a:r>
            <a:br>
              <a:rPr lang="en-US" altLang="zh-CN"/>
            </a:br>
            <a:r>
              <a:rPr lang="en-US" altLang="zh-CN"/>
              <a:t>⑴</a:t>
            </a:r>
            <a:r>
              <a:rPr lang="zh-CN" altLang="en-US" dirty="0"/>
              <a:t>加工场所的卫生状况：食品、容器的生熟隔离情况，原料、成品、半成品储存、冷藏条件，材料是否符合卫生要求；食品及餐具的洗消情况，卫生设施是否齐全，冷荤加工条件。</a:t>
            </a:r>
            <a:r>
              <a:rPr lang="en-US" altLang="zh-CN"/>
              <a:t> </a:t>
            </a:r>
            <a:endParaRPr lang="zh-CN" altLang="en-US" dirty="0"/>
          </a:p>
          <a:p>
            <a:pPr eaLnBrk="1" hangingPunct="1">
              <a:buNone/>
            </a:pPr>
            <a:br>
              <a:rPr lang="en-US" altLang="zh-CN"/>
            </a:br>
            <a:br>
              <a:rPr lang="en-US" altLang="zh-CN"/>
            </a:br>
            <a:br>
              <a:rPr lang="en-US" altLang="zh-CN"/>
            </a:b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a:t>
            </a: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43010" name="内容占位符 2"/>
          <p:cNvSpPr>
            <a:spLocks noGrp="1"/>
          </p:cNvSpPr>
          <p:nvPr>
            <p:ph idx="1"/>
          </p:nvPr>
        </p:nvSpPr>
        <p:spPr>
          <a:ln/>
        </p:spPr>
        <p:txBody>
          <a:bodyPr vert="horz" wrap="square" lIns="91440" tIns="45720" rIns="91440" bIns="45720" anchor="t" anchorCtr="0"/>
          <a:p>
            <a:pPr eaLnBrk="1" hangingPunct="1"/>
            <a:r>
              <a:rPr lang="zh-CN" altLang="zh-CN" dirty="0"/>
              <a:t>⑵</a:t>
            </a:r>
            <a:r>
              <a:rPr lang="zh-CN" altLang="en-US" dirty="0"/>
              <a:t>环境卫生和水源分布情况：包括病媒生物污染情况；</a:t>
            </a:r>
            <a:br>
              <a:rPr lang="en-US" altLang="zh-CN"/>
            </a:br>
            <a:r>
              <a:rPr lang="en-US" altLang="zh-CN"/>
              <a:t>⑶</a:t>
            </a:r>
            <a:r>
              <a:rPr lang="zh-CN" altLang="en-US" dirty="0"/>
              <a:t>相关材料检查：包括食品采购、索证记录，食品加工、销售的数量，原料和剩余食品的数量；</a:t>
            </a:r>
            <a:br>
              <a:rPr lang="en-US" altLang="zh-CN"/>
            </a:br>
            <a:r>
              <a:rPr lang="en-US" altLang="zh-CN"/>
              <a:t>⑷</a:t>
            </a:r>
            <a:r>
              <a:rPr lang="zh-CN" altLang="en-US" dirty="0"/>
              <a:t>工作人员的身体状况和健康证明的持有情况；</a:t>
            </a:r>
            <a:br>
              <a:rPr lang="en-US" altLang="zh-CN"/>
            </a:br>
            <a:r>
              <a:rPr lang="en-US" altLang="zh-CN"/>
              <a:t>⑸</a:t>
            </a:r>
            <a:r>
              <a:rPr lang="zh-CN" altLang="en-US" dirty="0"/>
              <a:t>向单位负责人问询有关情况：食品加工的过程、加工的人员、使用主辅料的情况。</a:t>
            </a:r>
            <a:br>
              <a:rPr lang="en-US" altLang="zh-CN"/>
            </a:b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a:t>
            </a:r>
            <a:endPar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44034" name="内容占位符 2"/>
          <p:cNvSpPr>
            <a:spLocks noGrp="1"/>
          </p:cNvSpPr>
          <p:nvPr>
            <p:ph idx="1"/>
          </p:nvPr>
        </p:nvSpPr>
        <p:spPr>
          <a:ln/>
        </p:spPr>
        <p:txBody>
          <a:bodyPr vert="horz" wrap="square" lIns="91440" tIns="45720" rIns="91440" bIns="45720" anchor="t" anchorCtr="0"/>
          <a:p>
            <a:pPr eaLnBrk="1" hangingPunct="1">
              <a:lnSpc>
                <a:spcPct val="90000"/>
              </a:lnSpc>
            </a:pPr>
            <a:r>
              <a:rPr lang="zh-CN" altLang="en-US" dirty="0"/>
              <a:t>五、样品的采集及检验情况</a:t>
            </a:r>
            <a:endParaRPr lang="en-US" altLang="zh-CN"/>
          </a:p>
          <a:p>
            <a:pPr eaLnBrk="1" hangingPunct="1">
              <a:lnSpc>
                <a:spcPct val="90000"/>
              </a:lnSpc>
            </a:pPr>
            <a:r>
              <a:rPr lang="en-US" altLang="zh-CN"/>
              <a:t>①</a:t>
            </a:r>
            <a:r>
              <a:rPr lang="zh-CN" altLang="en-US" dirty="0"/>
              <a:t>可疑食品（成品、半成品、原料）；</a:t>
            </a:r>
            <a:endParaRPr lang="zh-CN" altLang="en-US" dirty="0"/>
          </a:p>
          <a:p>
            <a:pPr eaLnBrk="1" hangingPunct="1">
              <a:lnSpc>
                <a:spcPct val="90000"/>
              </a:lnSpc>
            </a:pPr>
            <a:r>
              <a:rPr lang="en-US" altLang="zh-CN"/>
              <a:t>②</a:t>
            </a:r>
            <a:r>
              <a:rPr lang="zh-CN" altLang="en-US" dirty="0"/>
              <a:t>中毒患者的急性期和恢复期血清；</a:t>
            </a:r>
            <a:endParaRPr lang="en-US" altLang="zh-CN"/>
          </a:p>
          <a:p>
            <a:pPr eaLnBrk="1" hangingPunct="1">
              <a:lnSpc>
                <a:spcPct val="90000"/>
              </a:lnSpc>
            </a:pPr>
            <a:r>
              <a:rPr lang="en-US" altLang="zh-CN"/>
              <a:t>③</a:t>
            </a:r>
            <a:r>
              <a:rPr lang="zh-CN" altLang="en-US" dirty="0"/>
              <a:t>中毒患者的分泌物（呕吐物、洗胃水、尿样、便样、肛拭子）；</a:t>
            </a:r>
            <a:endParaRPr lang="en-US" altLang="zh-CN"/>
          </a:p>
          <a:p>
            <a:pPr eaLnBrk="1" hangingPunct="1">
              <a:lnSpc>
                <a:spcPct val="90000"/>
              </a:lnSpc>
            </a:pPr>
            <a:r>
              <a:rPr lang="en-US" altLang="zh-CN"/>
              <a:t>④</a:t>
            </a:r>
            <a:r>
              <a:rPr lang="zh-CN" altLang="en-US" dirty="0"/>
              <a:t>环境污染程度（炊、餐、容器的棉试子涂抹、冰箱积霜）</a:t>
            </a:r>
            <a:endParaRPr lang="en-US" altLang="zh-CN"/>
          </a:p>
          <a:p>
            <a:pPr eaLnBrk="1" hangingPunct="1">
              <a:lnSpc>
                <a:spcPct val="90000"/>
              </a:lnSpc>
            </a:pPr>
            <a:r>
              <a:rPr lang="en-US" altLang="zh-CN"/>
              <a:t>⑤</a:t>
            </a:r>
            <a:r>
              <a:rPr lang="zh-CN" altLang="en-US" dirty="0"/>
              <a:t>食品从业人员手的涂抹和便样</a:t>
            </a:r>
            <a:br>
              <a:rPr lang="en-US" altLang="zh-CN"/>
            </a:br>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a:t>
            </a: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45058" name="内容占位符 2"/>
          <p:cNvSpPr>
            <a:spLocks noGrp="1"/>
          </p:cNvSpPr>
          <p:nvPr>
            <p:ph idx="1"/>
          </p:nvPr>
        </p:nvSpPr>
        <p:spPr>
          <a:ln/>
        </p:spPr>
        <p:txBody>
          <a:bodyPr vert="horz" wrap="square" lIns="91440" tIns="45720" rIns="91440" bIns="45720" anchor="t" anchorCtr="0"/>
          <a:p>
            <a:pPr eaLnBrk="1" hangingPunct="1"/>
            <a:r>
              <a:rPr lang="zh-CN" altLang="en-US" dirty="0"/>
              <a:t>六、结论和初步判断</a:t>
            </a:r>
            <a:endParaRPr lang="en-US" altLang="zh-CN"/>
          </a:p>
          <a:p>
            <a:pPr eaLnBrk="1" hangingPunct="1"/>
            <a:r>
              <a:rPr lang="zh-CN" altLang="en-US" dirty="0"/>
              <a:t>七、下一步工作设想</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食物中毒调查报告（例）</a:t>
            </a:r>
            <a:endParaRPr kumimoji="0" lang="zh-CN" alt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 name="内容占位符 2"/>
          <p:cNvSpPr>
            <a:spLocks noGrp="1"/>
          </p:cNvSpPr>
          <p:nvPr>
            <p:ph idx="1"/>
          </p:nvPr>
        </p:nvSpPr>
        <p:spPr>
          <a:xfrm>
            <a:off x="304800" y="1554163"/>
            <a:ext cx="8686800" cy="4525963"/>
          </a:xfrm>
        </p:spPr>
        <p:txBody>
          <a:bodyPr vert="horz" wrap="square" lIns="91440" tIns="45720" rIns="91440" bIns="45720" numCol="1" anchor="t" anchorCtr="0" compatLnSpc="1">
            <a:normAutofit lnSpcReduction="10000"/>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某职业中专食物中毒调查报告</a:t>
            </a:r>
            <a:endParaRPr kumimoji="0" lang="zh-CN" alt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2007</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年</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7</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月</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13</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日</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16</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时</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20</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分，</a:t>
            </a:r>
            <a:r>
              <a:rPr kumimoji="0" lang="en-US" altLang="zh-CN" sz="3200" b="0" i="0" u="none" strike="noStrike" kern="1200" cap="none" spc="0" normalizeH="0" baseline="0" noProof="0" dirty="0" smtClean="0">
                <a:ln>
                  <a:noFill/>
                </a:ln>
                <a:solidFill>
                  <a:schemeClr val="tx2"/>
                </a:solidFill>
                <a:effectLst/>
                <a:uLnTx/>
                <a:uFillTx/>
                <a:latin typeface="+mn-lt"/>
                <a:ea typeface="+mn-ea"/>
                <a:cs typeface="+mn-cs"/>
              </a:rPr>
              <a:t>××</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县卫生局接群众报告，</a:t>
            </a:r>
            <a:r>
              <a:rPr kumimoji="0" lang="en-US" altLang="zh-CN" sz="3200" b="0" i="0" u="none" strike="noStrike" kern="1200" cap="none" spc="0" normalizeH="0" baseline="0" noProof="0" dirty="0" smtClean="0">
                <a:ln>
                  <a:noFill/>
                </a:ln>
                <a:solidFill>
                  <a:schemeClr val="tx2"/>
                </a:solidFill>
                <a:effectLst/>
                <a:uLnTx/>
                <a:uFillTx/>
                <a:latin typeface="+mn-lt"/>
                <a:ea typeface="+mn-ea"/>
                <a:cs typeface="+mn-cs"/>
              </a:rPr>
              <a:t> ××</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职业中专发生一起疑似食物中毒事件，发病患者均在该校医务室就诊。接到报告后县卫生局立即派卫生监督人员迅速赶到现场进行调查处理。经过监督员流行病学调查和实验室检验结果证实，这是一起学生食用沙门氏菌污染的食物所引起的细菌性食物中毒。现将调查结果报告如下：</a:t>
            </a:r>
            <a:endParaRPr kumimoji="0" lang="zh-CN" alt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食物中毒调查报告（例）</a:t>
            </a:r>
            <a:endParaRPr kumimoji="0" lang="zh-CN" alt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47106" name="内容占位符 2"/>
          <p:cNvSpPr>
            <a:spLocks noGrp="1"/>
          </p:cNvSpPr>
          <p:nvPr>
            <p:ph idx="1"/>
          </p:nvPr>
        </p:nvSpPr>
        <p:spPr>
          <a:ln/>
        </p:spPr>
        <p:txBody>
          <a:bodyPr vert="horz" wrap="square" lIns="91440" tIns="45720" rIns="91440" bIns="45720" anchor="t" anchorCtr="0"/>
          <a:p>
            <a:pPr eaLnBrk="1" hangingPunct="1"/>
            <a:r>
              <a:rPr lang="en-US" altLang="zh-CN" b="1"/>
              <a:t>1</a:t>
            </a:r>
            <a:r>
              <a:rPr lang="zh-CN" altLang="en-US" b="1" dirty="0"/>
              <a:t>、流行病学调查</a:t>
            </a:r>
            <a:endParaRPr lang="zh-CN" altLang="en-US" dirty="0"/>
          </a:p>
          <a:p>
            <a:pPr eaLnBrk="1" hangingPunct="1"/>
            <a:r>
              <a:rPr lang="zh-CN" altLang="en-US" dirty="0"/>
              <a:t>该校有学生</a:t>
            </a:r>
            <a:r>
              <a:rPr lang="en-US" altLang="zh-CN"/>
              <a:t>1000</a:t>
            </a:r>
            <a:r>
              <a:rPr lang="zh-CN" altLang="en-US" dirty="0"/>
              <a:t>名，在校就餐人数约</a:t>
            </a:r>
            <a:r>
              <a:rPr lang="en-US" altLang="zh-CN"/>
              <a:t>500</a:t>
            </a:r>
            <a:r>
              <a:rPr lang="zh-CN" altLang="en-US" dirty="0"/>
              <a:t>人，学生均购买就餐卡实行刷卡消费。现场调查在医务室就诊的</a:t>
            </a:r>
            <a:r>
              <a:rPr lang="en-US" altLang="zh-CN"/>
              <a:t>60</a:t>
            </a:r>
            <a:r>
              <a:rPr lang="zh-CN" altLang="en-US" dirty="0"/>
              <a:t>人均于</a:t>
            </a:r>
            <a:r>
              <a:rPr lang="en-US" altLang="zh-CN"/>
              <a:t>2007</a:t>
            </a:r>
            <a:r>
              <a:rPr lang="zh-CN" altLang="en-US" dirty="0"/>
              <a:t>年</a:t>
            </a:r>
            <a:r>
              <a:rPr lang="en-US" altLang="zh-CN"/>
              <a:t>7</a:t>
            </a:r>
            <a:r>
              <a:rPr lang="zh-CN" altLang="en-US" dirty="0"/>
              <a:t>月</a:t>
            </a:r>
            <a:r>
              <a:rPr lang="en-US" altLang="zh-CN"/>
              <a:t>13</a:t>
            </a:r>
            <a:r>
              <a:rPr lang="zh-CN" altLang="en-US" dirty="0"/>
              <a:t>日中午在学校集体就餐，其中有</a:t>
            </a:r>
            <a:r>
              <a:rPr lang="en-US" altLang="zh-CN"/>
              <a:t>40</a:t>
            </a:r>
            <a:r>
              <a:rPr lang="zh-CN" altLang="en-US" dirty="0"/>
              <a:t>人共同食用了酱牛肉，后出现食物中毒症状，未使用酱牛肉的</a:t>
            </a:r>
            <a:r>
              <a:rPr lang="en-US" altLang="zh-CN"/>
              <a:t> 20</a:t>
            </a:r>
            <a:r>
              <a:rPr lang="zh-CN" altLang="en-US" dirty="0"/>
              <a:t>人仅有轻微恶心症状；未在学校就餐的学生均未发病。</a:t>
            </a:r>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食物中毒调查报告（例）</a:t>
            </a:r>
            <a:endParaRPr kumimoji="0" lang="zh-CN" alt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48130" name="内容占位符 2"/>
          <p:cNvSpPr>
            <a:spLocks noGrp="1"/>
          </p:cNvSpPr>
          <p:nvPr>
            <p:ph idx="1"/>
          </p:nvPr>
        </p:nvSpPr>
        <p:spPr>
          <a:ln/>
        </p:spPr>
        <p:txBody>
          <a:bodyPr vert="horz" wrap="square" lIns="91440" tIns="45720" rIns="91440" bIns="45720" anchor="t" anchorCtr="0"/>
          <a:p>
            <a:pPr eaLnBrk="1" hangingPunct="1"/>
            <a:r>
              <a:rPr lang="en-US" altLang="zh-CN" sz="3600"/>
              <a:t>40</a:t>
            </a:r>
            <a:r>
              <a:rPr lang="zh-CN" altLang="en-US" sz="3600" dirty="0"/>
              <a:t>名中毒学生均为男生，为该校一班至四班学生；年龄最小</a:t>
            </a:r>
            <a:r>
              <a:rPr lang="en-US" altLang="zh-CN" sz="3600"/>
              <a:t>15</a:t>
            </a:r>
            <a:r>
              <a:rPr lang="zh-CN" altLang="en-US" sz="3600" dirty="0"/>
              <a:t>岁，最大</a:t>
            </a:r>
            <a:r>
              <a:rPr lang="en-US" altLang="zh-CN" sz="3600"/>
              <a:t>16</a:t>
            </a:r>
            <a:r>
              <a:rPr lang="zh-CN" altLang="en-US" sz="3600" dirty="0"/>
              <a:t>岁。最早出现症状在</a:t>
            </a:r>
            <a:r>
              <a:rPr lang="en-US" altLang="zh-CN" sz="3600"/>
              <a:t>2007</a:t>
            </a:r>
            <a:r>
              <a:rPr lang="zh-CN" altLang="en-US" sz="3600" dirty="0"/>
              <a:t>年</a:t>
            </a:r>
            <a:r>
              <a:rPr lang="en-US" altLang="zh-CN" sz="3600"/>
              <a:t>7</a:t>
            </a:r>
            <a:r>
              <a:rPr lang="zh-CN" altLang="en-US" sz="3600" dirty="0"/>
              <a:t>月</a:t>
            </a:r>
            <a:r>
              <a:rPr lang="en-US" altLang="zh-CN" sz="3600"/>
              <a:t>13</a:t>
            </a:r>
            <a:r>
              <a:rPr lang="zh-CN" altLang="en-US" sz="3600" dirty="0"/>
              <a:t>日</a:t>
            </a:r>
            <a:r>
              <a:rPr lang="en-US" altLang="zh-CN" sz="3600"/>
              <a:t>16</a:t>
            </a:r>
            <a:r>
              <a:rPr lang="zh-CN" altLang="en-US" sz="3600" dirty="0"/>
              <a:t>时，最晚出现症状在</a:t>
            </a:r>
            <a:r>
              <a:rPr lang="en-US" altLang="zh-CN" sz="3600"/>
              <a:t>7</a:t>
            </a:r>
            <a:r>
              <a:rPr lang="zh-CN" altLang="en-US" sz="3600" dirty="0"/>
              <a:t>月</a:t>
            </a:r>
            <a:r>
              <a:rPr lang="en-US" altLang="zh-CN" sz="3600"/>
              <a:t>13</a:t>
            </a:r>
            <a:r>
              <a:rPr lang="zh-CN" altLang="en-US" sz="3600" dirty="0"/>
              <a:t>日</a:t>
            </a:r>
            <a:r>
              <a:rPr lang="en-US" altLang="zh-CN" sz="3600"/>
              <a:t>16</a:t>
            </a:r>
            <a:r>
              <a:rPr lang="zh-CN" altLang="en-US" sz="3600" dirty="0"/>
              <a:t>时</a:t>
            </a:r>
            <a:r>
              <a:rPr lang="en-US" altLang="zh-CN" sz="3600"/>
              <a:t>30</a:t>
            </a:r>
            <a:r>
              <a:rPr lang="zh-CN" altLang="en-US" sz="3600" dirty="0"/>
              <a:t>分，发病时间集中在</a:t>
            </a:r>
            <a:r>
              <a:rPr lang="en-US" altLang="zh-CN" sz="3600"/>
              <a:t>16</a:t>
            </a:r>
            <a:r>
              <a:rPr lang="zh-CN" altLang="en-US" sz="3600" dirty="0"/>
              <a:t>时至</a:t>
            </a:r>
            <a:r>
              <a:rPr lang="en-US" altLang="zh-CN" sz="3600"/>
              <a:t>16</a:t>
            </a:r>
            <a:r>
              <a:rPr lang="zh-CN" altLang="en-US" sz="3600" dirty="0"/>
              <a:t>时</a:t>
            </a:r>
            <a:r>
              <a:rPr lang="en-US" altLang="zh-CN" sz="3600"/>
              <a:t>30</a:t>
            </a:r>
            <a:r>
              <a:rPr lang="zh-CN" altLang="en-US" sz="3600" dirty="0"/>
              <a:t>分之间。病人主要以恶心、呕吐、腹痛、腹泻等症状为主，有的伴发烧，体温最高达</a:t>
            </a:r>
            <a:r>
              <a:rPr lang="en-US" altLang="zh-CN" sz="3600"/>
              <a:t>38.2</a:t>
            </a:r>
            <a:r>
              <a:rPr lang="zh-CN" altLang="en-US" sz="3600" dirty="0"/>
              <a:t>℃。</a:t>
            </a:r>
            <a:endParaRPr lang="zh-CN" altLang="en-US" sz="3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食物中毒调查报告（例）</a:t>
            </a:r>
            <a:endParaRPr kumimoji="0" lang="zh-CN" alt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49154" name="内容占位符 2"/>
          <p:cNvSpPr>
            <a:spLocks noGrp="1"/>
          </p:cNvSpPr>
          <p:nvPr>
            <p:ph idx="1"/>
          </p:nvPr>
        </p:nvSpPr>
        <p:spPr>
          <a:ln/>
        </p:spPr>
        <p:txBody>
          <a:bodyPr vert="horz" wrap="square" lIns="91440" tIns="45720" rIns="91440" bIns="45720" anchor="t" anchorCtr="0"/>
          <a:p>
            <a:pPr eaLnBrk="1" hangingPunct="1"/>
            <a:r>
              <a:rPr lang="zh-CN" altLang="en-US" sz="3600" dirty="0"/>
              <a:t>现场检查发现该校食堂有卫生许可证，制作室一般条件可，工作人员个人卫生较好，但冰箱冷藏室温度计显示冷藏温度为</a:t>
            </a:r>
            <a:r>
              <a:rPr lang="en-US" altLang="zh-CN" sz="3600"/>
              <a:t>18</a:t>
            </a:r>
            <a:r>
              <a:rPr lang="zh-CN" altLang="en-US" sz="3600" dirty="0"/>
              <a:t>℃，存放酱牛肉的冰箱内用黑塑料袋装有</a:t>
            </a:r>
            <a:r>
              <a:rPr lang="en-US" altLang="zh-CN" sz="3600"/>
              <a:t>20</a:t>
            </a:r>
            <a:r>
              <a:rPr lang="zh-CN" altLang="en-US" sz="3600" dirty="0"/>
              <a:t>斤生牛肉。现场询问当天午餐食谱为：肉炒芸豆、酱牛肉、红烧茄子、土豆烧牛肉、西红柿鸡蛋汤、菜花炒肉、炸排骨。</a:t>
            </a:r>
            <a:endParaRPr lang="zh-CN" altLang="en-US" sz="3600" dirty="0"/>
          </a:p>
          <a:p>
            <a:pPr eaLnBrk="1" hangingPunct="1"/>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0" name="标题 78849"/>
          <p:cNvSpPr/>
          <p:nvPr>
            <p:ph type="title"/>
          </p:nvPr>
        </p:nvSpPr>
        <p:spPr>
          <a:noFill/>
          <a:ln>
            <a:noFill/>
          </a:ln>
        </p:spPr>
        <p:txBody>
          <a:bodyPr/>
          <a:p>
            <a:pPr marL="0" marR="0" indent="0" algn="l" defTabSz="914400" rtl="0" eaLnBrk="1" fontAlgn="base" latinLnBrk="0" hangingPunct="1">
              <a:lnSpc>
                <a:spcPct val="100000"/>
              </a:lnSpc>
              <a:spcBef>
                <a:spcPct val="0"/>
              </a:spcBef>
              <a:spcAft>
                <a:spcPct val="0"/>
              </a:spcAft>
              <a:buClrTx/>
              <a:buSzTx/>
              <a:buFontTx/>
              <a:buNone/>
            </a:pPr>
            <a:r>
              <a:rPr kumimoji="0" lang="zh-CN" altLang="en-US" sz="3600" b="0" i="0" u="none" strike="noStrike" kern="1200" cap="all" spc="0" normalizeH="0" baseline="0" noProof="1" dirty="0">
                <a:solidFill>
                  <a:schemeClr val="tx2"/>
                </a:solidFill>
                <a:effectLst/>
                <a:latin typeface="+mj-lt"/>
                <a:ea typeface="+mj-ea"/>
                <a:cs typeface="+mj-cs"/>
              </a:rPr>
              <a:t>一、食物中毒的含义</a:t>
            </a:r>
            <a:endParaRPr kumimoji="0" lang="en-US" altLang="zh-CN" sz="3600" b="0" i="0" u="none" strike="noStrike" kern="1200" cap="all" spc="0" normalizeH="0" baseline="0" noProof="1">
              <a:solidFill>
                <a:schemeClr val="tx2"/>
              </a:solidFill>
              <a:effectLst/>
              <a:latin typeface="+mj-lt"/>
              <a:ea typeface="+mj-ea"/>
              <a:cs typeface="+mj-cs"/>
            </a:endParaRPr>
          </a:p>
        </p:txBody>
      </p:sp>
      <p:sp>
        <p:nvSpPr>
          <p:cNvPr id="13314" name="文本占位符 78850"/>
          <p:cNvSpPr>
            <a:spLocks noGrp="1"/>
          </p:cNvSpPr>
          <p:nvPr>
            <p:ph idx="1"/>
          </p:nvPr>
        </p:nvSpPr>
        <p:spPr>
          <a:ln/>
        </p:spPr>
        <p:txBody>
          <a:bodyPr anchor="t" anchorCtr="0"/>
          <a:p>
            <a:r>
              <a:rPr lang="zh-CN" altLang="en-US" dirty="0"/>
              <a:t> </a:t>
            </a:r>
            <a:r>
              <a:rPr lang="zh-CN" altLang="en-US" sz="4400" dirty="0"/>
              <a:t>食物中毒，指食用了被有毒有害物质污染的食品或者食用了含有毒有害物质的食品后出现的急性、亚急性疾病。（中华人民共和国食品安全法 ）</a:t>
            </a:r>
            <a:endParaRPr lang="zh-CN" altLang="en-US" sz="4400" dirty="0"/>
          </a:p>
          <a:p>
            <a:endParaRPr lang="zh-CN" altLang="en-US" sz="4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食物中毒调查报告（例）</a:t>
            </a:r>
            <a:endParaRPr kumimoji="0" lang="zh-CN" alt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 name="内容占位符 2"/>
          <p:cNvSpPr>
            <a:spLocks noGrp="1"/>
          </p:cNvSpPr>
          <p:nvPr>
            <p:ph idx="1"/>
          </p:nvPr>
        </p:nvSpPr>
        <p:spPr>
          <a:xfrm>
            <a:off x="304800" y="1554163"/>
            <a:ext cx="8686800" cy="4525963"/>
          </a:xfrm>
        </p:spPr>
        <p:txBody>
          <a:bodyPr vert="horz" wrap="square" lIns="91440" tIns="45720" rIns="91440" bIns="45720" numCol="1" anchor="t" anchorCtr="0" compatLnSpc="1">
            <a:normAutofit fontScale="92500"/>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2</a:t>
            </a:r>
            <a:r>
              <a:rPr kumimoji="0" lang="zh-CN" altLang="en-US" sz="3200" b="1" i="0" u="none" strike="noStrike" kern="1200" cap="none" spc="0" normalizeH="0" baseline="0" noProof="0" dirty="0" smtClean="0">
                <a:ln>
                  <a:noFill/>
                </a:ln>
                <a:solidFill>
                  <a:schemeClr val="tx2"/>
                </a:solidFill>
                <a:effectLst/>
                <a:uLnTx/>
                <a:uFillTx/>
                <a:latin typeface="+mn-lt"/>
                <a:ea typeface="+mn-ea"/>
                <a:cs typeface="+mn-cs"/>
              </a:rPr>
              <a:t>、实验室检验结果</a:t>
            </a:r>
            <a:endParaRPr kumimoji="0" lang="zh-CN" alt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检查人员在该校食堂现场采集</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7</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月</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13</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日中午剩余食物样品酱牛肉、生牛肉和土豆烧牛肉共</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3</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份、切肉菜板涂抹样品</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1</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份、病人粪便拭子</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2</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份、呕吐物</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3</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份及病人血清</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3</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份进行实验室检验。结果显示酱牛肉、生牛肉、切肉菜板、病人呕吐物和腹泻物均检出沙门氏菌，土豆炒牛肉未检出致病菌。</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3</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份病人血清发病时沙门氏菌抗体凝集效价</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1</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10</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17</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日恢复期效价</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1</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60</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a:t>
            </a:r>
            <a:endParaRPr kumimoji="0" lang="zh-CN" alt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食物中毒调查报告（例）</a:t>
            </a:r>
            <a:endParaRPr kumimoji="0" lang="zh-CN" alt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 name="内容占位符 2"/>
          <p:cNvSpPr>
            <a:spLocks noGrp="1"/>
          </p:cNvSpPr>
          <p:nvPr>
            <p:ph idx="1"/>
          </p:nvPr>
        </p:nvSpPr>
        <p:spPr>
          <a:xfrm>
            <a:off x="304800" y="1554163"/>
            <a:ext cx="8686800" cy="4525963"/>
          </a:xfrm>
        </p:spPr>
        <p:txBody>
          <a:bodyPr vert="horz" wrap="square" lIns="91440" tIns="45720" rIns="91440" bIns="45720" numCol="1" anchor="t" anchorCtr="0" compatLnSpc="1">
            <a:normAutofit lnSpcReduction="10000"/>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3</a:t>
            </a:r>
            <a:r>
              <a:rPr kumimoji="0" lang="zh-CN" altLang="en-US" sz="3200" b="1" i="0" u="none" strike="noStrike" kern="1200" cap="none" spc="0" normalizeH="0" baseline="0" noProof="0" dirty="0" smtClean="0">
                <a:ln>
                  <a:noFill/>
                </a:ln>
                <a:solidFill>
                  <a:schemeClr val="tx2"/>
                </a:solidFill>
                <a:effectLst/>
                <a:uLnTx/>
                <a:uFillTx/>
                <a:latin typeface="+mn-lt"/>
                <a:ea typeface="+mn-ea"/>
                <a:cs typeface="+mn-cs"/>
              </a:rPr>
              <a:t>、结果分析</a:t>
            </a:r>
            <a:endParaRPr kumimoji="0" lang="zh-CN" alt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根据流行病学调查和实验室检验结果，判定这是一起学生食用被沙门氏菌污染的食物而引起的食物中毒。沙门氏菌在自然界抵抗力较强，能在肉类、水、牛奶、蛋等食品中存活数月，在酸性环境中极难存活。从对该校检查结果看，制作室冰箱内生、熟牛肉混放，冰箱冷藏温度高（温度显示</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18</a:t>
            </a:r>
            <a:r>
              <a:rPr kumimoji="0" lang="zh-CN" altLang="en-US" sz="3200" b="0" i="0" u="none" strike="noStrike" kern="1200" cap="none" spc="0" normalizeH="0" baseline="0" noProof="0" dirty="0" smtClean="0">
                <a:ln>
                  <a:noFill/>
                </a:ln>
                <a:solidFill>
                  <a:schemeClr val="tx2"/>
                </a:solidFill>
                <a:effectLst/>
                <a:uLnTx/>
                <a:uFillTx/>
                <a:latin typeface="+mn-lt"/>
                <a:ea typeface="+mn-ea"/>
                <a:cs typeface="+mn-cs"/>
              </a:rPr>
              <a:t>℃），未做到低温储存，菜板涂抹样检出沙门氏菌。</a:t>
            </a: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食物中毒调查报告（例）</a:t>
            </a:r>
            <a:endParaRPr kumimoji="0" lang="zh-CN" alt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52226" name="内容占位符 2"/>
          <p:cNvSpPr>
            <a:spLocks noGrp="1"/>
          </p:cNvSpPr>
          <p:nvPr>
            <p:ph idx="1"/>
          </p:nvPr>
        </p:nvSpPr>
        <p:spPr>
          <a:ln/>
        </p:spPr>
        <p:txBody>
          <a:bodyPr vert="horz" wrap="square" lIns="91440" tIns="45720" rIns="91440" bIns="45720" anchor="t" anchorCtr="0"/>
          <a:p>
            <a:pPr eaLnBrk="1" hangingPunct="1"/>
            <a:r>
              <a:rPr lang="zh-CN" altLang="en-US" dirty="0"/>
              <a:t>说明此次食物中毒与该食堂卫生管理制度不健全、从业人员卫生知识缺乏、管理措施不到位有关。此次食物中毒主要原因是由于所加工的酱牛肉未按要求低温、生熟分开存放，被生牛肉中的沙门氏菌污染所致。根据食物中毒调查结果，县卫生局拟依法对该校进行了行政处罚。此次食物中毒事故调查处理及时，采集样品齐全，个案流行病学调查资料完整，对及时查明中毒原因、有效控制中毒事故起到了重要作用。</a:t>
            </a:r>
            <a:endParaRPr lang="zh-CN" altLang="en-US" dirty="0"/>
          </a:p>
          <a:p>
            <a:pPr eaLnBrk="1" hangingPunct="1"/>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食物中毒调查报告（例）</a:t>
            </a:r>
            <a:endParaRPr kumimoji="0" lang="zh-CN" alt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3" name="内容占位符 2"/>
          <p:cNvSpPr>
            <a:spLocks noGrp="1"/>
          </p:cNvSpPr>
          <p:nvPr>
            <p:ph idx="1"/>
          </p:nvPr>
        </p:nvSpPr>
        <p:spPr>
          <a:xfrm>
            <a:off x="304800" y="1554163"/>
            <a:ext cx="8686800" cy="4525963"/>
          </a:xfrm>
        </p:spPr>
        <p:txBody>
          <a:bodyPr vert="horz" wrap="square" lIns="91440" tIns="45720" rIns="91440" bIns="45720" numCol="1" anchor="t" anchorCtr="0" compatLnSpc="1">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4</a:t>
            </a:r>
            <a:r>
              <a:rPr kumimoji="0" lang="zh-CN" altLang="en-US" sz="3200" b="1" i="0" u="none" strike="noStrike" kern="1200" cap="none" spc="0" normalizeH="0" baseline="0" noProof="0" dirty="0" smtClean="0">
                <a:ln>
                  <a:noFill/>
                </a:ln>
                <a:solidFill>
                  <a:schemeClr val="tx2"/>
                </a:solidFill>
                <a:effectLst/>
                <a:uLnTx/>
                <a:uFillTx/>
                <a:latin typeface="+mn-lt"/>
                <a:ea typeface="+mn-ea"/>
                <a:cs typeface="+mn-cs"/>
              </a:rPr>
              <a:t>、建议与对策</a:t>
            </a:r>
            <a:endParaRPr kumimoji="0" lang="zh-CN" alt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zh-CN" altLang="en-US" sz="3500" b="0" i="0" u="none" strike="noStrike" kern="1200" cap="none" spc="0" normalizeH="0" baseline="0" noProof="0" dirty="0" smtClean="0">
                <a:ln>
                  <a:noFill/>
                </a:ln>
                <a:solidFill>
                  <a:schemeClr val="tx2"/>
                </a:solidFill>
                <a:effectLst/>
                <a:uLnTx/>
                <a:uFillTx/>
                <a:latin typeface="+mn-lt"/>
                <a:ea typeface="+mn-ea"/>
                <a:cs typeface="+mn-cs"/>
              </a:rPr>
              <a:t>①根据</a:t>
            </a:r>
            <a:r>
              <a:rPr kumimoji="0" lang="en-US" altLang="zh-CN" sz="3500" b="0" i="0" u="none" strike="noStrike" kern="1200" cap="none" spc="0" normalizeH="0" baseline="0" noProof="0" dirty="0" smtClean="0">
                <a:ln>
                  <a:noFill/>
                </a:ln>
                <a:solidFill>
                  <a:schemeClr val="tx2"/>
                </a:solidFill>
                <a:effectLst/>
                <a:uLnTx/>
                <a:uFillTx/>
                <a:latin typeface="+mn-lt"/>
                <a:ea typeface="+mn-ea"/>
                <a:cs typeface="+mn-cs"/>
              </a:rPr>
              <a:t>《</a:t>
            </a:r>
            <a:r>
              <a:rPr kumimoji="0" lang="zh-CN" altLang="en-US" sz="3500" b="0" i="0" u="none" strike="noStrike" kern="1200" cap="none" spc="0" normalizeH="0" baseline="0" noProof="0" dirty="0" smtClean="0">
                <a:ln>
                  <a:noFill/>
                </a:ln>
                <a:solidFill>
                  <a:schemeClr val="tx2"/>
                </a:solidFill>
                <a:effectLst/>
                <a:uLnTx/>
                <a:uFillTx/>
                <a:latin typeface="+mn-lt"/>
                <a:ea typeface="+mn-ea"/>
                <a:cs typeface="+mn-cs"/>
              </a:rPr>
              <a:t>学校食物中毒事故行政责任追究暂行规定</a:t>
            </a:r>
            <a:r>
              <a:rPr kumimoji="0" lang="en-US" altLang="zh-CN" sz="3500" b="0" i="0" u="none" strike="noStrike" kern="1200" cap="none" spc="0" normalizeH="0" baseline="0" noProof="0" dirty="0" smtClean="0">
                <a:ln>
                  <a:noFill/>
                </a:ln>
                <a:solidFill>
                  <a:schemeClr val="tx2"/>
                </a:solidFill>
                <a:effectLst/>
                <a:uLnTx/>
                <a:uFillTx/>
                <a:latin typeface="+mn-lt"/>
                <a:ea typeface="+mn-ea"/>
                <a:cs typeface="+mn-cs"/>
              </a:rPr>
              <a:t>》</a:t>
            </a:r>
            <a:r>
              <a:rPr kumimoji="0" lang="zh-CN" altLang="en-US" sz="3500" b="0" i="0" u="none" strike="noStrike" kern="1200" cap="none" spc="0" normalizeH="0" baseline="0" noProof="0" dirty="0" smtClean="0">
                <a:ln>
                  <a:noFill/>
                </a:ln>
                <a:solidFill>
                  <a:schemeClr val="tx2"/>
                </a:solidFill>
                <a:effectLst/>
                <a:uLnTx/>
                <a:uFillTx/>
                <a:latin typeface="+mn-lt"/>
                <a:ea typeface="+mn-ea"/>
                <a:cs typeface="+mn-cs"/>
              </a:rPr>
              <a:t>，追究直接责任人王光的责任。</a:t>
            </a:r>
            <a:endParaRPr kumimoji="0" lang="zh-CN" altLang="en-US" sz="35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zh-CN" altLang="en-US" sz="3500" b="0" i="0" u="none" strike="noStrike" kern="1200" cap="none" spc="0" normalizeH="0" baseline="0" noProof="0" dirty="0" smtClean="0">
                <a:ln>
                  <a:noFill/>
                </a:ln>
                <a:solidFill>
                  <a:schemeClr val="tx2"/>
                </a:solidFill>
                <a:effectLst/>
                <a:uLnTx/>
                <a:uFillTx/>
                <a:latin typeface="+mn-lt"/>
                <a:ea typeface="+mn-ea"/>
                <a:cs typeface="+mn-cs"/>
              </a:rPr>
              <a:t>②学校要加强食品卫生安全知识的学习，提高食堂管理人员及从业人员卫生观念和责任感。</a:t>
            </a:r>
            <a:endParaRPr kumimoji="0" lang="zh-CN" altLang="en-US" sz="35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zh-CN" altLang="en-US" sz="3500" b="0" i="0" u="none" strike="noStrike" kern="1200" cap="none" spc="0" normalizeH="0" baseline="0" noProof="0" dirty="0" smtClean="0">
                <a:ln>
                  <a:noFill/>
                </a:ln>
                <a:solidFill>
                  <a:schemeClr val="tx2"/>
                </a:solidFill>
                <a:effectLst/>
                <a:uLnTx/>
                <a:uFillTx/>
                <a:latin typeface="+mn-lt"/>
                <a:ea typeface="+mn-ea"/>
                <a:cs typeface="+mn-cs"/>
              </a:rPr>
              <a:t>③学校建立健全食品卫生管理制度，严格落实各项管理措施及操作规范。</a:t>
            </a:r>
            <a:endParaRPr kumimoji="0" lang="zh-CN" altLang="en-US" sz="35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zh-CN" altLang="en-US" sz="3500" b="0" i="0" u="none" strike="noStrike" kern="1200" cap="none" spc="0" normalizeH="0" baseline="0" noProof="0" dirty="0" smtClean="0">
                <a:ln>
                  <a:noFill/>
                </a:ln>
                <a:solidFill>
                  <a:schemeClr val="tx2"/>
                </a:solidFill>
                <a:effectLst/>
                <a:uLnTx/>
                <a:uFillTx/>
                <a:latin typeface="+mn-lt"/>
                <a:ea typeface="+mn-ea"/>
                <a:cs typeface="+mn-cs"/>
              </a:rPr>
              <a:t>④卫生监督部门应加大监督力度，加强日常监督工作指导，严防集体性食物中毒发生。</a:t>
            </a:r>
            <a:endParaRPr kumimoji="0" lang="zh-CN" altLang="en-US" sz="35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en-US" sz="3500" b="0" i="0" u="none" strike="noStrike" kern="1200" cap="none" spc="0" normalizeH="0" baseline="0" noProof="0" dirty="0" smtClean="0">
                <a:ln>
                  <a:noFill/>
                </a:ln>
                <a:solidFill>
                  <a:schemeClr val="tx2"/>
                </a:solidFill>
                <a:effectLst/>
                <a:uLnTx/>
                <a:uFillTx/>
                <a:latin typeface="+mn-lt"/>
                <a:ea typeface="+mn-ea"/>
                <a:cs typeface="+mn-cs"/>
              </a:rPr>
              <a:t> </a:t>
            </a:r>
            <a:endParaRPr kumimoji="0" lang="zh-CN" altLang="en-US" sz="35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Rectangle 2"/>
          <p:cNvSpPr/>
          <p:nvPr/>
        </p:nvSpPr>
        <p:spPr>
          <a:xfrm>
            <a:off x="0" y="1828800"/>
            <a:ext cx="9144000" cy="2225675"/>
          </a:xfrm>
          <a:prstGeom prst="rect">
            <a:avLst/>
          </a:prstGeom>
          <a:noFill/>
          <a:ln w="9525">
            <a:noFill/>
          </a:ln>
        </p:spPr>
        <p:txBody>
          <a:bodyPr anchor="t" anchorCtr="0">
            <a:spAutoFit/>
          </a:bodyPr>
          <a:p>
            <a:pPr fontAlgn="ctr"/>
            <a:r>
              <a:rPr lang="zh-CN" altLang="zh-CN" sz="6000" b="1" dirty="0">
                <a:latin typeface="Times New Roman" panose="02020603050405020304" pitchFamily="18" charset="0"/>
                <a:ea typeface="宋体" panose="02010600030101010101" pitchFamily="2" charset="-122"/>
              </a:rPr>
              <a:t>            </a:t>
            </a:r>
            <a:r>
              <a:rPr lang="zh-CN" altLang="en-US" sz="8000" b="1" dirty="0">
                <a:latin typeface="Times New Roman" panose="02020603050405020304" pitchFamily="18" charset="0"/>
                <a:ea typeface="宋体" panose="02010600030101010101" pitchFamily="2" charset="-122"/>
              </a:rPr>
              <a:t>谢谢！</a:t>
            </a:r>
            <a:endParaRPr lang="zh-CN" altLang="en-US" sz="8000" b="1" dirty="0">
              <a:latin typeface="Times New Roman" panose="02020603050405020304" pitchFamily="18" charset="0"/>
              <a:ea typeface="宋体" panose="02010600030101010101" pitchFamily="2" charset="-122"/>
            </a:endParaRPr>
          </a:p>
          <a:p>
            <a:pPr eaLnBrk="0" hangingPunct="0"/>
            <a:endParaRPr lang="zh-CN" altLang="zh-CN" sz="6000" b="1" dirty="0">
              <a:latin typeface="Times New Roman" panose="02020603050405020304" pitchFamily="18" charset="0"/>
              <a:ea typeface="宋体" panose="02010600030101010101" pitchFamily="2"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nvPr>
        </p:nvSpPr>
        <p:spPr>
          <a:noFill/>
          <a:ln>
            <a:noFill/>
          </a:ln>
          <a:effectLst/>
          <a:scene3d>
            <a:camera prst="orthographicFront"/>
            <a:lightRig rig="balanced" dir="t"/>
          </a:scene3d>
          <a:sp3d prstMaterial="plastic"/>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一、食物中毒</a:t>
            </a:r>
            <a:r>
              <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rPr>
              <a:t>的定义</a:t>
            </a:r>
            <a:endParaRPr kumimoji="0" lang="zh-CN" altLang="en-US"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5" name="矩形 4"/>
          <p:cNvSpPr/>
          <p:nvPr/>
        </p:nvSpPr>
        <p:spPr>
          <a:xfrm>
            <a:off x="1071563" y="1785938"/>
            <a:ext cx="7572375" cy="3540125"/>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mn-cs"/>
              </a:rPr>
              <a:t>    </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食物中毒属食源性疾病范畴</a:t>
            </a:r>
            <a:r>
              <a:rPr kumimoji="0" lang="en-US" sz="3200" b="0" i="0" u="none" strike="noStrike" kern="1200" cap="none" spc="0" normalizeH="0" baseline="0" noProof="0" dirty="0">
                <a:ln>
                  <a:noFill/>
                </a:ln>
                <a:solidFill>
                  <a:schemeClr val="tx1"/>
                </a:solidFill>
                <a:effectLst/>
                <a:uLnTx/>
                <a:uFillTx/>
                <a:latin typeface="+mn-ea"/>
                <a:ea typeface="+mn-ea"/>
                <a:cs typeface="+mn-cs"/>
              </a:rPr>
              <a:t>,</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是食源性疾病中最常见、最典型的疾病。食物中毒不包括因暴饮暴食而引起的急性胃肠炎及食物过敏，不包括食源性肠道传染病、食源性病毒疾病和食源性寄生虫病，也不包括因摄入有毒有害物质而引起的以慢性毒害为主要特征的疾病</a:t>
            </a:r>
            <a:r>
              <a:rPr kumimoji="0" lang="zh-CN" altLang="en-US" sz="3200" b="0"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mn-cs"/>
              </a:rPr>
              <a:t>。</a:t>
            </a:r>
            <a:endParaRPr kumimoji="0" lang="zh-CN" altLang="en-US" sz="3200" b="0"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p:nvPr>
        </p:nvSpPr>
        <p:spPr>
          <a:xfrm>
            <a:off x="450850" y="411162"/>
            <a:ext cx="8686800" cy="838200"/>
          </a:xfrm>
          <a:noFill/>
          <a:ln>
            <a:noFill/>
          </a:ln>
          <a:effectLst/>
          <a:scene3d>
            <a:camera prst="orthographicFront"/>
            <a:lightRig rig="balanced" dir="t"/>
          </a:scene3d>
          <a:sp3d prstMaterial="plastic"/>
        </p:spPr>
        <p:txBody>
          <a:bodyPr vert="horz"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r>
              <a:rPr kumimoji="0" lang="zh-CN"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t>二、特征</a:t>
            </a:r>
            <a:br>
              <a:rPr kumimoji="0" lang="zh-CN"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endParaRPr kumimoji="0" lang="zh-CN"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endParaRPr>
          </a:p>
        </p:txBody>
      </p:sp>
      <p:sp>
        <p:nvSpPr>
          <p:cNvPr id="15362" name="Rectangle 3"/>
          <p:cNvSpPr>
            <a:spLocks noGrp="1"/>
          </p:cNvSpPr>
          <p:nvPr>
            <p:ph idx="1"/>
          </p:nvPr>
        </p:nvSpPr>
        <p:spPr>
          <a:xfrm>
            <a:off x="1116013" y="1600200"/>
            <a:ext cx="7354887" cy="4321175"/>
          </a:xfrm>
          <a:ln/>
        </p:spPr>
        <p:txBody>
          <a:bodyPr vert="horz" wrap="square" lIns="91440" tIns="45720" rIns="91440" bIns="45720" anchor="t" anchorCtr="0"/>
          <a:p>
            <a:pPr eaLnBrk="1" hangingPunct="1">
              <a:lnSpc>
                <a:spcPct val="90000"/>
              </a:lnSpc>
            </a:pPr>
            <a:r>
              <a:rPr lang="zh-CN" altLang="zh-CN" sz="2800" dirty="0"/>
              <a:t> </a:t>
            </a:r>
            <a:r>
              <a:rPr lang="zh-CN" altLang="en-US" dirty="0"/>
              <a:t>发病潜伏期短</a:t>
            </a:r>
            <a:r>
              <a:rPr lang="en-US" altLang="zh-CN"/>
              <a:t>,</a:t>
            </a:r>
            <a:r>
              <a:rPr lang="zh-CN" altLang="en-US" dirty="0"/>
              <a:t>来势急剧</a:t>
            </a:r>
            <a:r>
              <a:rPr lang="en-US" altLang="zh-CN"/>
              <a:t>,</a:t>
            </a:r>
            <a:r>
              <a:rPr lang="zh-CN" altLang="en-US" dirty="0"/>
              <a:t>呈爆发性。短时间内可能有多数人发病</a:t>
            </a:r>
            <a:r>
              <a:rPr lang="en-US" altLang="zh-CN"/>
              <a:t>,</a:t>
            </a:r>
            <a:r>
              <a:rPr lang="zh-CN" altLang="en-US" dirty="0"/>
              <a:t>发病曲线呈突然上升又很快下降</a:t>
            </a:r>
            <a:r>
              <a:rPr lang="en-US" altLang="zh-CN"/>
              <a:t>,</a:t>
            </a:r>
            <a:r>
              <a:rPr lang="zh-CN" altLang="en-US" dirty="0"/>
              <a:t>没有传染病发病曲线所出现的余波。</a:t>
            </a:r>
            <a:endParaRPr lang="zh-CN" altLang="en-US" dirty="0"/>
          </a:p>
          <a:p>
            <a:pPr eaLnBrk="1" hangingPunct="1">
              <a:lnSpc>
                <a:spcPct val="90000"/>
              </a:lnSpc>
            </a:pPr>
            <a:r>
              <a:rPr lang="zh-CN" altLang="en-US" dirty="0"/>
              <a:t>发病与食物有关</a:t>
            </a:r>
            <a:r>
              <a:rPr lang="en-US" altLang="zh-CN"/>
              <a:t>,</a:t>
            </a:r>
            <a:r>
              <a:rPr lang="zh-CN" altLang="en-US" dirty="0"/>
              <a:t>病人有食用同一污染食物史，流行波及范围与污染食物供应范围相一致，停止食用同一食物供应后，流行即告终止。</a:t>
            </a:r>
            <a:endParaRPr lang="zh-CN" altLang="en-US" dirty="0"/>
          </a:p>
          <a:p>
            <a:pPr eaLnBrk="1" hangingPunct="1">
              <a:lnSpc>
                <a:spcPct val="90000"/>
              </a:lnSpc>
            </a:pPr>
            <a:endParaRPr lang="zh-CN" alt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0850" y="695325"/>
            <a:ext cx="8686800" cy="838200"/>
          </a:xfrm>
          <a:noFill/>
          <a:ln>
            <a:noFill/>
          </a:ln>
          <a:effectLst/>
          <a:scene3d>
            <a:camera prst="orthographicFront"/>
            <a:lightRig rig="balanced" dir="t"/>
          </a:scene3d>
          <a:sp3d prstMaterial="plastic"/>
        </p:spPr>
        <p:txBody>
          <a:bodyPr vert="horz"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t>二、特征</a:t>
            </a:r>
            <a:br>
              <a:rPr kumimoji="0" lang="zh-CN" alt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endParaRPr kumimoji="0" lang="zh-CN" alt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6386" name="内容占位符 2"/>
          <p:cNvSpPr>
            <a:spLocks noGrp="1"/>
          </p:cNvSpPr>
          <p:nvPr>
            <p:ph idx="1"/>
          </p:nvPr>
        </p:nvSpPr>
        <p:spPr>
          <a:ln/>
        </p:spPr>
        <p:txBody>
          <a:bodyPr vert="horz" wrap="square" lIns="91440" tIns="45720" rIns="91440" bIns="45720" anchor="t" anchorCtr="0"/>
          <a:p>
            <a:pPr eaLnBrk="1" hangingPunct="1">
              <a:lnSpc>
                <a:spcPct val="90000"/>
              </a:lnSpc>
            </a:pPr>
            <a:r>
              <a:rPr lang="zh-CN" altLang="en-US" sz="4000" dirty="0">
                <a:latin typeface="华文楷体" pitchFamily="2" charset="-122"/>
              </a:rPr>
              <a:t>中毒病人临床表现基本相似，以恶心、呕吐、腹痛、腹泻等胃肠道症状为主。</a:t>
            </a:r>
            <a:endParaRPr lang="zh-CN" altLang="en-US" sz="4000" dirty="0">
              <a:latin typeface="华文楷体" pitchFamily="2" charset="-122"/>
            </a:endParaRPr>
          </a:p>
          <a:p>
            <a:pPr eaLnBrk="1" hangingPunct="1">
              <a:lnSpc>
                <a:spcPct val="90000"/>
              </a:lnSpc>
            </a:pPr>
            <a:r>
              <a:rPr lang="zh-CN" altLang="en-US" sz="4000" dirty="0">
                <a:latin typeface="华文楷体" pitchFamily="2" charset="-122"/>
              </a:rPr>
              <a:t>人与人之间无直接传染。</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noChangeArrowheads="1"/>
          </p:cNvSpPr>
          <p:nvPr>
            <p:ph type="title"/>
          </p:nvPr>
        </p:nvSpPr>
        <p:spPr>
          <a:noFill/>
          <a:ln>
            <a:noFill/>
          </a:ln>
          <a:effectLst/>
          <a:scene3d>
            <a:camera prst="orthographicFront"/>
            <a:lightRig rig="balanced" dir="t"/>
          </a:scene3d>
          <a:sp3d prstMaterial="plastic"/>
        </p:spPr>
        <p:txBody>
          <a:bodyPr vert="horz"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t>三、分类</a:t>
            </a:r>
            <a:b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endPar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endParaRPr>
          </a:p>
        </p:txBody>
      </p:sp>
      <p:sp>
        <p:nvSpPr>
          <p:cNvPr id="17410" name="Rectangle 3"/>
          <p:cNvSpPr>
            <a:spLocks noGrp="1"/>
          </p:cNvSpPr>
          <p:nvPr>
            <p:ph idx="1"/>
          </p:nvPr>
        </p:nvSpPr>
        <p:spPr>
          <a:ln/>
        </p:spPr>
        <p:txBody>
          <a:bodyPr vert="horz" wrap="square" lIns="91440" tIns="45720" rIns="91440" bIns="45720" anchor="t" anchorCtr="0"/>
          <a:p>
            <a:pPr algn="just" eaLnBrk="1" hangingPunct="1"/>
            <a:r>
              <a:rPr lang="zh-CN" altLang="zh-CN" sz="4000" b="1" dirty="0"/>
              <a:t>㈠</a:t>
            </a:r>
            <a:r>
              <a:rPr lang="zh-CN" altLang="en-US" sz="4000" b="1" dirty="0"/>
              <a:t>细菌性食物中毒</a:t>
            </a:r>
            <a:endParaRPr lang="zh-CN" altLang="en-US" sz="4000" b="1" dirty="0"/>
          </a:p>
          <a:p>
            <a:pPr algn="just" eaLnBrk="1" hangingPunct="1"/>
            <a:r>
              <a:rPr lang="zh-CN" altLang="zh-CN" sz="4000" b="1" dirty="0"/>
              <a:t>㈡</a:t>
            </a:r>
            <a:r>
              <a:rPr lang="zh-CN" altLang="en-US" sz="4000" b="1" dirty="0"/>
              <a:t>真菌性食物中毒</a:t>
            </a:r>
            <a:endParaRPr lang="zh-CN" altLang="en-US" sz="4000" b="1" dirty="0"/>
          </a:p>
          <a:p>
            <a:pPr algn="just" eaLnBrk="1" hangingPunct="1"/>
            <a:r>
              <a:rPr lang="en-US" altLang="zh-CN" sz="4000" b="1"/>
              <a:t>㈢</a:t>
            </a:r>
            <a:r>
              <a:rPr lang="zh-CN" altLang="en-US" sz="4000" b="1" dirty="0"/>
              <a:t>化学性食物中毒</a:t>
            </a:r>
            <a:endParaRPr lang="zh-CN" altLang="en-US" sz="4000" b="1" dirty="0"/>
          </a:p>
          <a:p>
            <a:pPr algn="just" eaLnBrk="1" hangingPunct="1"/>
            <a:r>
              <a:rPr lang="en-US" altLang="zh-CN" sz="4000" b="1"/>
              <a:t>㈣</a:t>
            </a:r>
            <a:r>
              <a:rPr lang="zh-CN" altLang="en-US" sz="4000" b="1" dirty="0"/>
              <a:t>动物性食物中毒</a:t>
            </a:r>
            <a:endParaRPr lang="zh-CN" altLang="en-US" sz="4000" b="1" dirty="0"/>
          </a:p>
          <a:p>
            <a:pPr algn="just" eaLnBrk="1" hangingPunct="1"/>
            <a:r>
              <a:rPr lang="en-US" altLang="zh-CN" sz="3600" b="1">
                <a:latin typeface="华文楷体" pitchFamily="2" charset="-122"/>
              </a:rPr>
              <a:t>(</a:t>
            </a:r>
            <a:r>
              <a:rPr lang="zh-CN" altLang="en-US" sz="3600" b="1" dirty="0">
                <a:latin typeface="华文楷体" pitchFamily="2" charset="-122"/>
              </a:rPr>
              <a:t>五</a:t>
            </a:r>
            <a:r>
              <a:rPr lang="en-US" altLang="zh-CN" sz="3600" b="1">
                <a:latin typeface="华文楷体" pitchFamily="2" charset="-122"/>
              </a:rPr>
              <a:t>)</a:t>
            </a:r>
            <a:r>
              <a:rPr lang="zh-CN" altLang="en-US" sz="4000" b="1" dirty="0">
                <a:latin typeface="华文楷体" pitchFamily="2" charset="-122"/>
              </a:rPr>
              <a:t>有毒植物中毒</a:t>
            </a:r>
            <a:endParaRPr lang="zh-CN" altLang="en-US" sz="4000" b="1" dirty="0">
              <a:latin typeface="华文楷体" pitchFamily="2" charset="-122"/>
            </a:endParaRPr>
          </a:p>
          <a:p>
            <a:pPr eaLnBrk="1" hangingPunct="1"/>
            <a:endParaRPr lang="zh-CN" altLang="zh-CN" sz="40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Grp="1" noChangeArrowheads="1"/>
          </p:cNvSpPr>
          <p:nvPr>
            <p:ph type="title"/>
          </p:nvPr>
        </p:nvSpPr>
        <p:spPr>
          <a:noFill/>
          <a:ln>
            <a:noFill/>
          </a:ln>
          <a:effectLst/>
          <a:scene3d>
            <a:camera prst="orthographicFront"/>
            <a:lightRig rig="balanced" dir="t"/>
          </a:scene3d>
          <a:sp3d prstMaterial="plastic"/>
        </p:spPr>
        <p:txBody>
          <a:bodyPr vert="horz"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t>三、分类</a:t>
            </a:r>
            <a:br>
              <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rPr>
            </a:br>
            <a:endParaRPr kumimoji="0" lang="zh-CN" sz="3600" b="0" i="0" u="none" strike="noStrike" kern="1200" cap="all" spc="0" normalizeH="0" baseline="0" noProof="0" smtClean="0">
              <a:ln>
                <a:noFill/>
              </a:ln>
              <a:solidFill>
                <a:schemeClr val="tx2"/>
              </a:solidFill>
              <a:effectLst>
                <a:reflection blurRad="12700" stA="48000" endA="300" endPos="55000" dir="5400000" sy="-90000" algn="bl" rotWithShape="0"/>
              </a:effectLst>
              <a:uLnTx/>
              <a:uFillTx/>
              <a:latin typeface="+mj-lt"/>
              <a:ea typeface="+mj-ea"/>
              <a:cs typeface="Times New Roman" panose="02020603050405020304" pitchFamily="18" charset="0"/>
            </a:endParaRPr>
          </a:p>
        </p:txBody>
      </p:sp>
      <p:sp>
        <p:nvSpPr>
          <p:cNvPr id="18434" name="Rectangle 3"/>
          <p:cNvSpPr>
            <a:spLocks noGrp="1"/>
          </p:cNvSpPr>
          <p:nvPr>
            <p:ph idx="1"/>
          </p:nvPr>
        </p:nvSpPr>
        <p:spPr>
          <a:ln/>
        </p:spPr>
        <p:txBody>
          <a:bodyPr vert="horz" wrap="square" lIns="91440" tIns="45720" rIns="91440" bIns="45720" anchor="t" anchorCtr="0"/>
          <a:p>
            <a:pPr eaLnBrk="1" hangingPunct="1"/>
            <a:r>
              <a:rPr lang="zh-CN" altLang="zh-CN" sz="4000" b="1" dirty="0"/>
              <a:t>㈠</a:t>
            </a:r>
            <a:r>
              <a:rPr lang="zh-CN" altLang="en-US" sz="4000" b="1" dirty="0"/>
              <a:t>细菌性食物中毒</a:t>
            </a:r>
            <a:endParaRPr lang="zh-CN" altLang="en-US" sz="4000" b="1" dirty="0"/>
          </a:p>
          <a:p>
            <a:pPr eaLnBrk="1" hangingPunct="1"/>
            <a:r>
              <a:rPr lang="zh-CN" altLang="zh-CN" sz="4000" dirty="0"/>
              <a:t>    </a:t>
            </a:r>
            <a:r>
              <a:rPr lang="zh-CN" altLang="en-US" sz="4000" dirty="0"/>
              <a:t>常见的细菌性食物中毒病原菌有沙门氏菌属、葡萄球菌、蜡样芽孢杆菌、副溶血性弧菌、肉毒梭菌、致病性大肠菌等。 </a:t>
            </a:r>
            <a:endParaRPr lang="zh-CN" altLang="en-US" sz="4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跋涉">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5377</Words>
  <Application>WPS 演示</Application>
  <PresentationFormat>在屏幕上显示</PresentationFormat>
  <Paragraphs>401</Paragraphs>
  <Slides>44</Slides>
  <Notes>0</Notes>
  <HiddenSlides>0</HiddenSlides>
  <MMClips>0</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44</vt:i4>
      </vt:variant>
    </vt:vector>
  </HeadingPairs>
  <TitlesOfParts>
    <vt:vector size="69" baseType="lpstr">
      <vt:lpstr>Arial</vt:lpstr>
      <vt:lpstr>宋体</vt:lpstr>
      <vt:lpstr>Wingdings</vt:lpstr>
      <vt:lpstr>Tahoma</vt:lpstr>
      <vt:lpstr>Franklin Gothic Medium</vt:lpstr>
      <vt:lpstr>隶书</vt:lpstr>
      <vt:lpstr>微软雅黑</vt:lpstr>
      <vt:lpstr>Franklin Gothic Book</vt:lpstr>
      <vt:lpstr>华文楷体</vt:lpstr>
      <vt:lpstr>Wingdings 2</vt:lpstr>
      <vt:lpstr>Wingdings</vt:lpstr>
      <vt:lpstr>Calibri</vt:lpstr>
      <vt:lpstr>黑体</vt:lpstr>
      <vt:lpstr>Times New Roman</vt:lpstr>
      <vt:lpstr>楷体_GB2312</vt:lpstr>
      <vt:lpstr>新宋体</vt:lpstr>
      <vt:lpstr>华文细黑</vt:lpstr>
      <vt:lpstr>华文宋体</vt:lpstr>
      <vt:lpstr>Wingdings 2</vt:lpstr>
      <vt:lpstr>Arial Unicode MS</vt:lpstr>
      <vt:lpstr>Times New Roman</vt:lpstr>
      <vt:lpstr>华文楷体</vt:lpstr>
      <vt:lpstr>隶书</vt:lpstr>
      <vt:lpstr>楷体</vt:lpstr>
      <vt:lpstr>跋涉</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TSINGHUA TONGFANG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食物中毒的预防与控制 </dc:title>
  <dc:creator>医疗卫生处</dc:creator>
  <cp:lastModifiedBy>御鼎阁主</cp:lastModifiedBy>
  <cp:revision>63</cp:revision>
  <dcterms:created xsi:type="dcterms:W3CDTF">2003-10-23T03:50:07Z</dcterms:created>
  <dcterms:modified xsi:type="dcterms:W3CDTF">2021-10-22T07:06:34Z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2052-11.1.0.10938</vt:lpwstr>
  </property>
  <property fmtid="{D5CDD505-2E9C-101B-9397-08002B2CF9AE}" pid="3" name="ICV">
    <vt:lpwstr>7AADD12DD14A4AAC8F4416AF5EB533DA</vt:lpwstr>
  </property>
</Properties>
</file>